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1"/>
  </p:notesMasterIdLst>
  <p:handoutMasterIdLst>
    <p:handoutMasterId r:id="rId52"/>
  </p:handoutMasterIdLst>
  <p:sldIdLst>
    <p:sldId id="1779" r:id="rId7"/>
    <p:sldId id="1836" r:id="rId8"/>
    <p:sldId id="2032" r:id="rId9"/>
    <p:sldId id="1943" r:id="rId10"/>
    <p:sldId id="2035" r:id="rId11"/>
    <p:sldId id="2037" r:id="rId12"/>
    <p:sldId id="2033" r:id="rId13"/>
    <p:sldId id="2034" r:id="rId14"/>
    <p:sldId id="2044" r:id="rId15"/>
    <p:sldId id="2069" r:id="rId16"/>
    <p:sldId id="2068" r:id="rId17"/>
    <p:sldId id="2071" r:id="rId18"/>
    <p:sldId id="2070" r:id="rId19"/>
    <p:sldId id="2067" r:id="rId20"/>
    <p:sldId id="2036" r:id="rId21"/>
    <p:sldId id="2039" r:id="rId22"/>
    <p:sldId id="2038" r:id="rId23"/>
    <p:sldId id="2040" r:id="rId24"/>
    <p:sldId id="2041" r:id="rId25"/>
    <p:sldId id="2043" r:id="rId26"/>
    <p:sldId id="2042" r:id="rId27"/>
    <p:sldId id="2049" r:id="rId28"/>
    <p:sldId id="2050" r:id="rId29"/>
    <p:sldId id="2046" r:id="rId30"/>
    <p:sldId id="2047" r:id="rId31"/>
    <p:sldId id="2045" r:id="rId32"/>
    <p:sldId id="2051" r:id="rId33"/>
    <p:sldId id="2052" r:id="rId34"/>
    <p:sldId id="2053" r:id="rId35"/>
    <p:sldId id="2054" r:id="rId36"/>
    <p:sldId id="2056" r:id="rId37"/>
    <p:sldId id="2048" r:id="rId38"/>
    <p:sldId id="2057" r:id="rId39"/>
    <p:sldId id="2058" r:id="rId40"/>
    <p:sldId id="2059" r:id="rId41"/>
    <p:sldId id="2061" r:id="rId42"/>
    <p:sldId id="2060" r:id="rId43"/>
    <p:sldId id="2062" r:id="rId44"/>
    <p:sldId id="2063" r:id="rId45"/>
    <p:sldId id="2064" r:id="rId46"/>
    <p:sldId id="2065" r:id="rId47"/>
    <p:sldId id="2066" r:id="rId48"/>
    <p:sldId id="1873" r:id="rId49"/>
    <p:sldId id="680" r:id="rId50"/>
  </p:sldIdLst>
  <p:sldSz cx="12196763" cy="6858000"/>
  <p:notesSz cx="6805613" cy="9939338"/>
  <p:custDataLst>
    <p:tags r:id="rId5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NJVcsvQ30AQ&amp;t=369s" TargetMode="External"/><Relationship Id="rId2" Type="http://schemas.openxmlformats.org/officeDocument/2006/relationships/hyperlink" Target="https://www.youtube.com/watch?v=4HgShra-KnY" TargetMode="External"/><Relationship Id="rId1" Type="http://schemas.openxmlformats.org/officeDocument/2006/relationships/slideLayout" Target="../slideLayouts/slideLayout4.xml"/><Relationship Id="rId5" Type="http://schemas.openxmlformats.org/officeDocument/2006/relationships/hyperlink" Target="https://en.wikichip.org/wiki/tesla_(car_company)/fsd_chip" TargetMode="External"/><Relationship Id="rId4" Type="http://schemas.openxmlformats.org/officeDocument/2006/relationships/hyperlink" Target="https://www.nextbigfuture.com/2021/03/nvidia-drive-uses-1000-watts-but-tesla-hw3-fsd-chip-uses-36-watts.html"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26064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090552" y="5157192"/>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8464" y="515719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64807" y="1556792"/>
            <a:ext cx="7561766" cy="295232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计算体系架构</a:t>
            </a:r>
            <a:endParaRPr lang="en-US" altLang="zh-CN" sz="9600" dirty="0">
              <a:solidFill>
                <a:schemeClr val="bg1"/>
              </a:solidFill>
              <a:latin typeface="Gill Sans MT" panose="020B0502020104020203" pitchFamily="34" charset="0"/>
            </a:endParaRPr>
          </a:p>
          <a:p>
            <a:r>
              <a:rPr lang="zh-CN" altLang="en-US" sz="9600" dirty="0">
                <a:solidFill>
                  <a:schemeClr val="bg1"/>
                </a:solidFill>
                <a:latin typeface="Gill Sans MT" panose="020B0502020104020203" pitchFamily="34" charset="0"/>
              </a:rPr>
              <a:t>黄金</a:t>
            </a:r>
            <a:r>
              <a:rPr lang="en-US" altLang="zh-CN" sz="9600" dirty="0">
                <a:solidFill>
                  <a:schemeClr val="bg1"/>
                </a:solidFill>
                <a:latin typeface="Gill Sans MT" panose="020B0502020104020203" pitchFamily="34" charset="0"/>
              </a:rPr>
              <a:t>10</a:t>
            </a:r>
            <a:r>
              <a:rPr lang="zh-CN" altLang="en-US" sz="9600" dirty="0">
                <a:solidFill>
                  <a:schemeClr val="bg1"/>
                </a:solidFill>
                <a:latin typeface="Gill Sans MT" panose="020B0502020104020203" pitchFamily="34" charset="0"/>
              </a:rPr>
              <a:t>年</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50632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06A7A0C-6741-064E-A72D-73431C735AD2}"/>
              </a:ext>
            </a:extLst>
          </p:cNvPr>
          <p:cNvPicPr>
            <a:picLocks noChangeAspect="1"/>
          </p:cNvPicPr>
          <p:nvPr/>
        </p:nvPicPr>
        <p:blipFill rotWithShape="1">
          <a:blip r:embed="rId2"/>
          <a:srcRect t="3800"/>
          <a:stretch/>
        </p:blipFill>
        <p:spPr>
          <a:xfrm>
            <a:off x="1" y="-31011"/>
            <a:ext cx="12190342" cy="6889011"/>
          </a:xfrm>
          <a:prstGeom prst="rect">
            <a:avLst/>
          </a:prstGeom>
        </p:spPr>
      </p:pic>
    </p:spTree>
    <p:extLst>
      <p:ext uri="{BB962C8B-B14F-4D97-AF65-F5344CB8AC3E}">
        <p14:creationId xmlns:p14="http://schemas.microsoft.com/office/powerpoint/2010/main" val="146697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740EFEA-1393-904A-BAE0-8AF2003ED047}"/>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p>
        </p:txBody>
      </p:sp>
      <p:pic>
        <p:nvPicPr>
          <p:cNvPr id="3" name="图片 2">
            <a:extLst>
              <a:ext uri="{FF2B5EF4-FFF2-40B4-BE49-F238E27FC236}">
                <a16:creationId xmlns:a16="http://schemas.microsoft.com/office/drawing/2014/main" id="{B43735F9-D906-0643-9063-3B985340DAF5}"/>
              </a:ext>
            </a:extLst>
          </p:cNvPr>
          <p:cNvPicPr>
            <a:picLocks noChangeAspect="1"/>
          </p:cNvPicPr>
          <p:nvPr/>
        </p:nvPicPr>
        <p:blipFill rotWithShape="1">
          <a:blip r:embed="rId2"/>
          <a:srcRect r="-628"/>
          <a:stretch/>
        </p:blipFill>
        <p:spPr>
          <a:xfrm>
            <a:off x="2804015" y="1268760"/>
            <a:ext cx="6588732" cy="4992053"/>
          </a:xfrm>
          <a:prstGeom prst="rect">
            <a:avLst/>
          </a:prstGeom>
        </p:spPr>
      </p:pic>
    </p:spTree>
    <p:extLst>
      <p:ext uri="{BB962C8B-B14F-4D97-AF65-F5344CB8AC3E}">
        <p14:creationId xmlns:p14="http://schemas.microsoft.com/office/powerpoint/2010/main" val="2503669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740EFEA-1393-904A-BAE0-8AF2003ED047}"/>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p>
        </p:txBody>
      </p:sp>
      <p:pic>
        <p:nvPicPr>
          <p:cNvPr id="9" name="图片 8">
            <a:extLst>
              <a:ext uri="{FF2B5EF4-FFF2-40B4-BE49-F238E27FC236}">
                <a16:creationId xmlns:a16="http://schemas.microsoft.com/office/drawing/2014/main" id="{A2347D0C-20FD-484F-B7E8-31B8B0D59FA8}"/>
              </a:ext>
            </a:extLst>
          </p:cNvPr>
          <p:cNvPicPr>
            <a:picLocks noChangeAspect="1"/>
          </p:cNvPicPr>
          <p:nvPr/>
        </p:nvPicPr>
        <p:blipFill>
          <a:blip r:embed="rId2"/>
          <a:stretch>
            <a:fillRect/>
          </a:stretch>
        </p:blipFill>
        <p:spPr>
          <a:xfrm>
            <a:off x="5378301" y="1694951"/>
            <a:ext cx="5852824" cy="3906761"/>
          </a:xfrm>
          <a:prstGeom prst="rect">
            <a:avLst/>
          </a:prstGeom>
        </p:spPr>
      </p:pic>
      <p:pic>
        <p:nvPicPr>
          <p:cNvPr id="10" name="图片 9">
            <a:extLst>
              <a:ext uri="{FF2B5EF4-FFF2-40B4-BE49-F238E27FC236}">
                <a16:creationId xmlns:a16="http://schemas.microsoft.com/office/drawing/2014/main" id="{24130FFF-A609-4A42-BDA1-EBE3412FF265}"/>
              </a:ext>
            </a:extLst>
          </p:cNvPr>
          <p:cNvPicPr>
            <a:picLocks noChangeAspect="1"/>
          </p:cNvPicPr>
          <p:nvPr/>
        </p:nvPicPr>
        <p:blipFill>
          <a:blip r:embed="rId3"/>
          <a:stretch>
            <a:fillRect/>
          </a:stretch>
        </p:blipFill>
        <p:spPr>
          <a:xfrm>
            <a:off x="769789" y="1694951"/>
            <a:ext cx="3694987" cy="3856223"/>
          </a:xfrm>
          <a:prstGeom prst="rect">
            <a:avLst/>
          </a:prstGeom>
        </p:spPr>
      </p:pic>
    </p:spTree>
    <p:extLst>
      <p:ext uri="{BB962C8B-B14F-4D97-AF65-F5344CB8AC3E}">
        <p14:creationId xmlns:p14="http://schemas.microsoft.com/office/powerpoint/2010/main" val="293470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8B117-63CA-D541-B0CD-D464A3CACB10}"/>
              </a:ext>
            </a:extLst>
          </p:cNvPr>
          <p:cNvSpPr>
            <a:spLocks noGrp="1"/>
          </p:cNvSpPr>
          <p:nvPr>
            <p:ph type="title"/>
          </p:nvPr>
        </p:nvSpPr>
        <p:spPr/>
        <p:txBody>
          <a:bodyPr/>
          <a:lstStyle/>
          <a:p>
            <a:r>
              <a:rPr lang="zh-CN" altLang="en-US" dirty="0"/>
              <a:t>特斯拉 </a:t>
            </a:r>
            <a:r>
              <a:rPr lang="en-US" altLang="zh-CN" dirty="0"/>
              <a:t>HW3</a:t>
            </a:r>
            <a:r>
              <a:rPr lang="zh-CN" altLang="en-US" dirty="0"/>
              <a:t> </a:t>
            </a:r>
            <a:r>
              <a:rPr lang="en-US" altLang="zh-CN" dirty="0"/>
              <a:t>FSD</a:t>
            </a:r>
            <a:r>
              <a:rPr lang="zh-CN" altLang="en-US" dirty="0"/>
              <a:t> 芯片</a:t>
            </a:r>
            <a:endParaRPr kumimoji="1" lang="zh-CN" altLang="en-US" dirty="0"/>
          </a:p>
        </p:txBody>
      </p:sp>
      <p:pic>
        <p:nvPicPr>
          <p:cNvPr id="6" name="图片 5">
            <a:extLst>
              <a:ext uri="{FF2B5EF4-FFF2-40B4-BE49-F238E27FC236}">
                <a16:creationId xmlns:a16="http://schemas.microsoft.com/office/drawing/2014/main" id="{23C03EFF-8B2C-BF49-B3CE-F2DABAFF938A}"/>
              </a:ext>
            </a:extLst>
          </p:cNvPr>
          <p:cNvPicPr>
            <a:picLocks noChangeAspect="1"/>
          </p:cNvPicPr>
          <p:nvPr/>
        </p:nvPicPr>
        <p:blipFill>
          <a:blip r:embed="rId2"/>
          <a:stretch>
            <a:fillRect/>
          </a:stretch>
        </p:blipFill>
        <p:spPr>
          <a:xfrm>
            <a:off x="2537764" y="1422840"/>
            <a:ext cx="7488832" cy="4671159"/>
          </a:xfrm>
          <a:prstGeom prst="rect">
            <a:avLst/>
          </a:prstGeom>
        </p:spPr>
      </p:pic>
    </p:spTree>
    <p:extLst>
      <p:ext uri="{BB962C8B-B14F-4D97-AF65-F5344CB8AC3E}">
        <p14:creationId xmlns:p14="http://schemas.microsoft.com/office/powerpoint/2010/main" val="2577168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计算体系架构</a:t>
            </a:r>
            <a:br>
              <a:rPr lang="en-US" altLang="zh-CN" sz="9600" dirty="0">
                <a:latin typeface="Futura Medium" panose="020B0602020204020303" pitchFamily="34" charset="-79"/>
                <a:cs typeface="Futura Medium" panose="020B0602020204020303" pitchFamily="34" charset="-79"/>
              </a:rPr>
            </a:br>
            <a:r>
              <a:rPr lang="zh-CN" altLang="en-US" sz="9600" dirty="0">
                <a:latin typeface="Futura Medium" panose="020B0602020204020303" pitchFamily="34" charset="-79"/>
                <a:cs typeface="Futura Medium" panose="020B0602020204020303" pitchFamily="34" charset="-79"/>
              </a:rPr>
              <a:t>迎来异构</a:t>
            </a:r>
          </a:p>
        </p:txBody>
      </p:sp>
    </p:spTree>
    <p:extLst>
      <p:ext uri="{BB962C8B-B14F-4D97-AF65-F5344CB8AC3E}">
        <p14:creationId xmlns:p14="http://schemas.microsoft.com/office/powerpoint/2010/main" val="37338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7A8AD2-FFF9-4E4D-8FE4-0CCE7627F9AD}"/>
              </a:ext>
            </a:extLst>
          </p:cNvPr>
          <p:cNvSpPr>
            <a:spLocks noGrp="1"/>
          </p:cNvSpPr>
          <p:nvPr>
            <p:ph type="title"/>
          </p:nvPr>
        </p:nvSpPr>
        <p:spPr/>
        <p:txBody>
          <a:bodyPr/>
          <a:lstStyle/>
          <a:p>
            <a:r>
              <a:rPr lang="zh-CN" altLang="en-US" dirty="0"/>
              <a:t>异构</a:t>
            </a:r>
            <a:r>
              <a:rPr lang="zh-CN" altLang="en-US"/>
              <a:t>计算的出现</a:t>
            </a:r>
          </a:p>
        </p:txBody>
      </p:sp>
      <p:sp>
        <p:nvSpPr>
          <p:cNvPr id="6" name="内容占位符 5">
            <a:extLst>
              <a:ext uri="{FF2B5EF4-FFF2-40B4-BE49-F238E27FC236}">
                <a16:creationId xmlns:a16="http://schemas.microsoft.com/office/drawing/2014/main" id="{4F23B22D-7CB2-244B-BE62-0343343846F4}"/>
              </a:ext>
            </a:extLst>
          </p:cNvPr>
          <p:cNvSpPr>
            <a:spLocks noGrp="1"/>
          </p:cNvSpPr>
          <p:nvPr>
            <p:ph sz="half" idx="1"/>
          </p:nvPr>
        </p:nvSpPr>
        <p:spPr/>
        <p:txBody>
          <a:bodyPr/>
          <a:lstStyle/>
          <a:p>
            <a:r>
              <a:rPr lang="zh-CN" altLang="en-US" dirty="0"/>
              <a:t>在目前主流计算机微处理器普遍采用冯</a:t>
            </a:r>
            <a:r>
              <a:rPr lang="en-US" altLang="zh-CN" dirty="0"/>
              <a:t>•</a:t>
            </a:r>
            <a:r>
              <a:rPr lang="zh-CN" altLang="en-US" dirty="0"/>
              <a:t>诺依曼结构的情况下，受半导体物理技术和功耗</a:t>
            </a:r>
            <a:r>
              <a:rPr lang="zh-CN" altLang="en-US" i="1" dirty="0"/>
              <a:t>（目前，</a:t>
            </a:r>
            <a:r>
              <a:rPr lang="en-US" altLang="zh-CN" i="1" dirty="0"/>
              <a:t>CPU</a:t>
            </a:r>
            <a:r>
              <a:rPr lang="zh-CN" altLang="en-US" i="1" dirty="0"/>
              <a:t>主频达到</a:t>
            </a:r>
            <a:r>
              <a:rPr lang="en-US" altLang="zh-CN" i="1" dirty="0"/>
              <a:t>CPU</a:t>
            </a:r>
            <a:r>
              <a:rPr lang="zh-CN" altLang="en-US" i="1" dirty="0"/>
              <a:t>工艺的极限，且随着主频的提高，系统功耗不断上升）</a:t>
            </a:r>
            <a:r>
              <a:rPr lang="zh-CN" altLang="en-US" dirty="0"/>
              <a:t>、计算效率的限制，微处理器运算速度的提高已经趋于缓慢，基于多核处理器或者集群计算机的并行计算技术逐渐成为提高计算机运算性能的主要手段。</a:t>
            </a:r>
          </a:p>
          <a:p>
            <a:r>
              <a:rPr lang="zh-CN" altLang="en-US" dirty="0"/>
              <a:t>不过，由于并行计算设备中的微处理器同样受冯</a:t>
            </a:r>
            <a:r>
              <a:rPr lang="en-US" altLang="zh-CN" dirty="0"/>
              <a:t>•</a:t>
            </a:r>
            <a:r>
              <a:rPr lang="zh-CN" altLang="en-US" dirty="0"/>
              <a:t>诺依曼瓶颈的制约，在处理（图像分析等）数据密集型问题时，计算速度和性价比不理想（在深度学习计算领域，虽然</a:t>
            </a:r>
            <a:r>
              <a:rPr lang="en-US" altLang="zh-CN" dirty="0"/>
              <a:t>GPU</a:t>
            </a:r>
            <a:r>
              <a:rPr lang="zh-CN" altLang="en-US" dirty="0"/>
              <a:t>的性能明显优于</a:t>
            </a:r>
            <a:r>
              <a:rPr lang="en-US" altLang="zh-CN" dirty="0"/>
              <a:t>CPU</a:t>
            </a:r>
            <a:r>
              <a:rPr lang="zh-CN" altLang="en-US" dirty="0"/>
              <a:t>，但面向</a:t>
            </a:r>
            <a:r>
              <a:rPr lang="en-US" altLang="zh-CN" dirty="0"/>
              <a:t>GPU</a:t>
            </a:r>
            <a:r>
              <a:rPr lang="zh-CN" altLang="en-US" dirty="0"/>
              <a:t>的软件开发依然滞后），各大科研机构和芯片厂商都在探索基于异构计算模式的</a:t>
            </a:r>
            <a:r>
              <a:rPr lang="en-US" altLang="zh-CN" dirty="0"/>
              <a:t>AI</a:t>
            </a:r>
            <a:r>
              <a:rPr lang="zh-CN" altLang="en-US" dirty="0"/>
              <a:t>芯片，希望该类专门用于加速人工智能应用的</a:t>
            </a:r>
            <a:r>
              <a:rPr lang="en-US" altLang="zh-CN" dirty="0"/>
              <a:t>AI-PU</a:t>
            </a:r>
            <a:r>
              <a:rPr lang="zh-CN" altLang="en-US" dirty="0"/>
              <a:t>未来像</a:t>
            </a:r>
            <a:r>
              <a:rPr lang="en-US" altLang="zh-CN" dirty="0"/>
              <a:t>GPU</a:t>
            </a:r>
            <a:r>
              <a:rPr lang="zh-CN" altLang="en-US" dirty="0"/>
              <a:t>一样成为计算机的标配。但由于系统功耗限制（功耗墙）、欠缺和芯片结构匹配的软件算法，想要高性能计算机中发挥这些专用芯片的计算效率优势，只有在异构计算模式下采用新的计算原理、开发高性能算法和大规模并行软件。</a:t>
            </a:r>
            <a:br>
              <a:rPr lang="zh-CN" altLang="en-US" dirty="0"/>
            </a:br>
            <a:endParaRPr lang="zh-CN" altLang="en-US" dirty="0"/>
          </a:p>
        </p:txBody>
      </p:sp>
    </p:spTree>
    <p:extLst>
      <p:ext uri="{BB962C8B-B14F-4D97-AF65-F5344CB8AC3E}">
        <p14:creationId xmlns:p14="http://schemas.microsoft.com/office/powerpoint/2010/main" val="252780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4BBAD2-AB9F-5B4E-BCA2-E31B3F7F7B35}"/>
              </a:ext>
            </a:extLst>
          </p:cNvPr>
          <p:cNvSpPr>
            <a:spLocks noGrp="1"/>
          </p:cNvSpPr>
          <p:nvPr>
            <p:ph type="title"/>
          </p:nvPr>
        </p:nvSpPr>
        <p:spPr/>
        <p:txBody>
          <a:bodyPr/>
          <a:lstStyle/>
          <a:p>
            <a:r>
              <a:rPr lang="en-US" altLang="zh-CN" dirty="0"/>
              <a:t>CPU</a:t>
            </a:r>
            <a:endParaRPr lang="zh-CN" altLang="en-US" dirty="0"/>
          </a:p>
        </p:txBody>
      </p:sp>
      <p:sp>
        <p:nvSpPr>
          <p:cNvPr id="6" name="内容占位符 5">
            <a:extLst>
              <a:ext uri="{FF2B5EF4-FFF2-40B4-BE49-F238E27FC236}">
                <a16:creationId xmlns:a16="http://schemas.microsoft.com/office/drawing/2014/main" id="{6EE6148D-B72E-804F-98F1-7FC251FFBDF5}"/>
              </a:ext>
            </a:extLst>
          </p:cNvPr>
          <p:cNvSpPr>
            <a:spLocks noGrp="1"/>
          </p:cNvSpPr>
          <p:nvPr>
            <p:ph sz="half" idx="1"/>
          </p:nvPr>
        </p:nvSpPr>
        <p:spPr/>
        <p:txBody>
          <a:bodyPr/>
          <a:lstStyle/>
          <a:p>
            <a:r>
              <a:rPr lang="en-US" altLang="zh-CN" dirty="0"/>
              <a:t>CPU</a:t>
            </a:r>
            <a:r>
              <a:rPr lang="zh-CN" altLang="en-US" dirty="0"/>
              <a:t>把数据准备好，并保存在</a:t>
            </a:r>
            <a:r>
              <a:rPr lang="en-US" altLang="zh-CN" dirty="0"/>
              <a:t>CPU</a:t>
            </a:r>
            <a:r>
              <a:rPr lang="zh-CN" altLang="en-US" dirty="0"/>
              <a:t>内存中；</a:t>
            </a:r>
          </a:p>
          <a:p>
            <a:r>
              <a:rPr lang="zh-CN" altLang="en-US" dirty="0"/>
              <a:t>将待处理的数据从</a:t>
            </a:r>
            <a:r>
              <a:rPr lang="en-US" altLang="zh-CN" dirty="0"/>
              <a:t>CPU</a:t>
            </a:r>
            <a:r>
              <a:rPr lang="zh-CN" altLang="en-US" dirty="0"/>
              <a:t>内存复制到</a:t>
            </a:r>
            <a:r>
              <a:rPr lang="en-US" altLang="zh-CN" dirty="0"/>
              <a:t>GPU</a:t>
            </a:r>
            <a:r>
              <a:rPr lang="zh-CN" altLang="en-US" dirty="0"/>
              <a:t>内存（处理①）；</a:t>
            </a:r>
          </a:p>
          <a:p>
            <a:r>
              <a:rPr lang="en-US" altLang="zh-CN" dirty="0"/>
              <a:t>CPU</a:t>
            </a:r>
            <a:r>
              <a:rPr lang="zh-CN" altLang="en-US" dirty="0"/>
              <a:t>指示</a:t>
            </a:r>
            <a:r>
              <a:rPr lang="en-US" altLang="zh-CN" dirty="0"/>
              <a:t>GPU</a:t>
            </a:r>
            <a:r>
              <a:rPr lang="zh-CN" altLang="en-US" dirty="0"/>
              <a:t>工作，配置并启动</a:t>
            </a:r>
            <a:r>
              <a:rPr lang="en-US" altLang="zh-CN" dirty="0"/>
              <a:t>GPU</a:t>
            </a:r>
            <a:r>
              <a:rPr lang="zh-CN" altLang="en-US" dirty="0"/>
              <a:t>内核（处理②）；</a:t>
            </a:r>
          </a:p>
          <a:p>
            <a:r>
              <a:rPr lang="zh-CN" altLang="en-US" dirty="0"/>
              <a:t>多个</a:t>
            </a:r>
            <a:r>
              <a:rPr lang="en-US" altLang="zh-CN" dirty="0"/>
              <a:t>GPU</a:t>
            </a:r>
            <a:r>
              <a:rPr lang="zh-CN" altLang="en-US" dirty="0"/>
              <a:t>内核并行执行，处理准备好的数据（图中的③处理）；</a:t>
            </a:r>
          </a:p>
          <a:p>
            <a:r>
              <a:rPr lang="zh-CN" altLang="en-US" dirty="0"/>
              <a:t>处理完成后，将处理结果复制回</a:t>
            </a:r>
            <a:r>
              <a:rPr lang="en-US" altLang="zh-CN" dirty="0"/>
              <a:t>CPU</a:t>
            </a:r>
            <a:r>
              <a:rPr lang="zh-CN" altLang="en-US" dirty="0"/>
              <a:t>内存（处理④）；</a:t>
            </a:r>
          </a:p>
          <a:p>
            <a:r>
              <a:rPr lang="en-US" altLang="zh-CN" dirty="0"/>
              <a:t>CPU</a:t>
            </a:r>
            <a:r>
              <a:rPr lang="zh-CN" altLang="en-US" dirty="0"/>
              <a:t>把</a:t>
            </a:r>
            <a:r>
              <a:rPr lang="en-US" altLang="zh-CN" dirty="0"/>
              <a:t>GPU</a:t>
            </a:r>
            <a:r>
              <a:rPr lang="zh-CN" altLang="en-US" dirty="0"/>
              <a:t>的结果进行后续处理。</a:t>
            </a:r>
          </a:p>
        </p:txBody>
      </p:sp>
      <p:pic>
        <p:nvPicPr>
          <p:cNvPr id="7" name="图片 6">
            <a:extLst>
              <a:ext uri="{FF2B5EF4-FFF2-40B4-BE49-F238E27FC236}">
                <a16:creationId xmlns:a16="http://schemas.microsoft.com/office/drawing/2014/main" id="{4A3CB774-F9F4-104D-91C1-D616E5E5C5F6}"/>
              </a:ext>
            </a:extLst>
          </p:cNvPr>
          <p:cNvPicPr>
            <a:picLocks noChangeAspect="1"/>
          </p:cNvPicPr>
          <p:nvPr/>
        </p:nvPicPr>
        <p:blipFill>
          <a:blip r:embed="rId2"/>
          <a:stretch>
            <a:fillRect/>
          </a:stretch>
        </p:blipFill>
        <p:spPr>
          <a:xfrm>
            <a:off x="6386413" y="3717032"/>
            <a:ext cx="4584700" cy="2374900"/>
          </a:xfrm>
          <a:prstGeom prst="rect">
            <a:avLst/>
          </a:prstGeom>
        </p:spPr>
      </p:pic>
    </p:spTree>
    <p:extLst>
      <p:ext uri="{BB962C8B-B14F-4D97-AF65-F5344CB8AC3E}">
        <p14:creationId xmlns:p14="http://schemas.microsoft.com/office/powerpoint/2010/main" val="480934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4BBAD2-AB9F-5B4E-BCA2-E31B3F7F7B35}"/>
              </a:ext>
            </a:extLst>
          </p:cNvPr>
          <p:cNvSpPr>
            <a:spLocks noGrp="1"/>
          </p:cNvSpPr>
          <p:nvPr>
            <p:ph type="title"/>
          </p:nvPr>
        </p:nvSpPr>
        <p:spPr/>
        <p:txBody>
          <a:bodyPr/>
          <a:lstStyle/>
          <a:p>
            <a:r>
              <a:rPr lang="en-US" altLang="zh-CN" dirty="0"/>
              <a:t>GPU</a:t>
            </a:r>
            <a:endParaRPr lang="zh-CN" altLang="en-US" dirty="0"/>
          </a:p>
        </p:txBody>
      </p:sp>
      <p:sp>
        <p:nvSpPr>
          <p:cNvPr id="6" name="内容占位符 5">
            <a:extLst>
              <a:ext uri="{FF2B5EF4-FFF2-40B4-BE49-F238E27FC236}">
                <a16:creationId xmlns:a16="http://schemas.microsoft.com/office/drawing/2014/main" id="{6EE6148D-B72E-804F-98F1-7FC251FFBDF5}"/>
              </a:ext>
            </a:extLst>
          </p:cNvPr>
          <p:cNvSpPr>
            <a:spLocks noGrp="1"/>
          </p:cNvSpPr>
          <p:nvPr>
            <p:ph sz="half" idx="1"/>
          </p:nvPr>
        </p:nvSpPr>
        <p:spPr/>
        <p:txBody>
          <a:bodyPr/>
          <a:lstStyle/>
          <a:p>
            <a:r>
              <a:rPr lang="en-US" altLang="zh-CN" dirty="0"/>
              <a:t>CPU</a:t>
            </a:r>
            <a:r>
              <a:rPr lang="zh-CN" altLang="en-US" dirty="0"/>
              <a:t>把数据准备好，并保存在</a:t>
            </a:r>
            <a:r>
              <a:rPr lang="en-US" altLang="zh-CN" dirty="0"/>
              <a:t>CPU</a:t>
            </a:r>
            <a:r>
              <a:rPr lang="zh-CN" altLang="en-US" dirty="0"/>
              <a:t>内存中；</a:t>
            </a:r>
          </a:p>
          <a:p>
            <a:r>
              <a:rPr lang="zh-CN" altLang="en-US" dirty="0"/>
              <a:t>将待处理的数据从</a:t>
            </a:r>
            <a:r>
              <a:rPr lang="en-US" altLang="zh-CN" dirty="0"/>
              <a:t>CPU</a:t>
            </a:r>
            <a:r>
              <a:rPr lang="zh-CN" altLang="en-US" dirty="0"/>
              <a:t>内存复制到</a:t>
            </a:r>
            <a:r>
              <a:rPr lang="en-US" altLang="zh-CN" dirty="0"/>
              <a:t>GPU</a:t>
            </a:r>
            <a:r>
              <a:rPr lang="zh-CN" altLang="en-US" dirty="0"/>
              <a:t>内存（处理①）；</a:t>
            </a:r>
          </a:p>
          <a:p>
            <a:r>
              <a:rPr lang="en-US" altLang="zh-CN" dirty="0"/>
              <a:t>CPU</a:t>
            </a:r>
            <a:r>
              <a:rPr lang="zh-CN" altLang="en-US" dirty="0"/>
              <a:t>指示</a:t>
            </a:r>
            <a:r>
              <a:rPr lang="en-US" altLang="zh-CN" dirty="0"/>
              <a:t>GPU</a:t>
            </a:r>
            <a:r>
              <a:rPr lang="zh-CN" altLang="en-US" dirty="0"/>
              <a:t>工作，配置并启动</a:t>
            </a:r>
            <a:r>
              <a:rPr lang="en-US" altLang="zh-CN" dirty="0"/>
              <a:t>GPU</a:t>
            </a:r>
            <a:r>
              <a:rPr lang="zh-CN" altLang="en-US" dirty="0"/>
              <a:t>内核（处理②）；</a:t>
            </a:r>
          </a:p>
          <a:p>
            <a:r>
              <a:rPr lang="zh-CN" altLang="en-US" dirty="0"/>
              <a:t>多个</a:t>
            </a:r>
            <a:r>
              <a:rPr lang="en-US" altLang="zh-CN" dirty="0"/>
              <a:t>GPU</a:t>
            </a:r>
            <a:r>
              <a:rPr lang="zh-CN" altLang="en-US" dirty="0"/>
              <a:t>内核并行执行，处理准备好的数据（图中的③处理）；</a:t>
            </a:r>
          </a:p>
          <a:p>
            <a:r>
              <a:rPr lang="zh-CN" altLang="en-US" dirty="0"/>
              <a:t>处理完成后，将处理结果复制回</a:t>
            </a:r>
            <a:r>
              <a:rPr lang="en-US" altLang="zh-CN" dirty="0"/>
              <a:t>CPU</a:t>
            </a:r>
            <a:r>
              <a:rPr lang="zh-CN" altLang="en-US" dirty="0"/>
              <a:t>内存（处理④）；</a:t>
            </a:r>
          </a:p>
          <a:p>
            <a:r>
              <a:rPr lang="en-US" altLang="zh-CN" dirty="0"/>
              <a:t>CPU</a:t>
            </a:r>
            <a:r>
              <a:rPr lang="zh-CN" altLang="en-US" dirty="0"/>
              <a:t>把</a:t>
            </a:r>
            <a:r>
              <a:rPr lang="en-US" altLang="zh-CN" dirty="0"/>
              <a:t>GPU</a:t>
            </a:r>
            <a:r>
              <a:rPr lang="zh-CN" altLang="en-US" dirty="0"/>
              <a:t>的结果进行后续处理。</a:t>
            </a:r>
          </a:p>
        </p:txBody>
      </p:sp>
      <p:pic>
        <p:nvPicPr>
          <p:cNvPr id="7" name="图片 6">
            <a:extLst>
              <a:ext uri="{FF2B5EF4-FFF2-40B4-BE49-F238E27FC236}">
                <a16:creationId xmlns:a16="http://schemas.microsoft.com/office/drawing/2014/main" id="{4A3CB774-F9F4-104D-91C1-D616E5E5C5F6}"/>
              </a:ext>
            </a:extLst>
          </p:cNvPr>
          <p:cNvPicPr>
            <a:picLocks noChangeAspect="1"/>
          </p:cNvPicPr>
          <p:nvPr/>
        </p:nvPicPr>
        <p:blipFill>
          <a:blip r:embed="rId2"/>
          <a:stretch>
            <a:fillRect/>
          </a:stretch>
        </p:blipFill>
        <p:spPr>
          <a:xfrm>
            <a:off x="6386413" y="3717032"/>
            <a:ext cx="4584700" cy="2374900"/>
          </a:xfrm>
          <a:prstGeom prst="rect">
            <a:avLst/>
          </a:prstGeom>
        </p:spPr>
      </p:pic>
    </p:spTree>
    <p:extLst>
      <p:ext uri="{BB962C8B-B14F-4D97-AF65-F5344CB8AC3E}">
        <p14:creationId xmlns:p14="http://schemas.microsoft.com/office/powerpoint/2010/main" val="3492335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3E3BC-C7FD-3841-B92A-8AFCA4BB5A84}"/>
              </a:ext>
            </a:extLst>
          </p:cNvPr>
          <p:cNvSpPr>
            <a:spLocks noGrp="1"/>
          </p:cNvSpPr>
          <p:nvPr>
            <p:ph type="title"/>
          </p:nvPr>
        </p:nvSpPr>
        <p:spPr/>
        <p:txBody>
          <a:bodyPr/>
          <a:lstStyle/>
          <a:p>
            <a:r>
              <a:rPr lang="en-US" altLang="zh-CN" dirty="0"/>
              <a:t>AISC</a:t>
            </a:r>
            <a:endParaRPr kumimoji="1" lang="zh-CN" altLang="en-US" dirty="0"/>
          </a:p>
        </p:txBody>
      </p:sp>
      <p:sp>
        <p:nvSpPr>
          <p:cNvPr id="3" name="内容占位符 2">
            <a:extLst>
              <a:ext uri="{FF2B5EF4-FFF2-40B4-BE49-F238E27FC236}">
                <a16:creationId xmlns:a16="http://schemas.microsoft.com/office/drawing/2014/main" id="{CFF69C37-A7EC-634D-9E2F-51D43CA1AAF0}"/>
              </a:ext>
            </a:extLst>
          </p:cNvPr>
          <p:cNvSpPr>
            <a:spLocks noGrp="1"/>
          </p:cNvSpPr>
          <p:nvPr>
            <p:ph sz="half" idx="1"/>
          </p:nvPr>
        </p:nvSpPr>
        <p:spPr/>
        <p:txBody>
          <a:bodyPr/>
          <a:lstStyle/>
          <a:p>
            <a:r>
              <a:rPr lang="zh-CN" altLang="en-US" dirty="0"/>
              <a:t>通过驱动程序和</a:t>
            </a:r>
            <a:r>
              <a:rPr lang="en-US" altLang="zh-CN" dirty="0"/>
              <a:t>CSR</a:t>
            </a:r>
            <a:r>
              <a:rPr lang="zh-CN" altLang="en-US" dirty="0"/>
              <a:t>和可配置表项交互，以此来控制硬件运行。和</a:t>
            </a:r>
            <a:r>
              <a:rPr lang="en-US" altLang="zh-CN" dirty="0"/>
              <a:t>GPU</a:t>
            </a:r>
            <a:r>
              <a:rPr lang="zh-CN" altLang="en-US" dirty="0"/>
              <a:t>类似，</a:t>
            </a:r>
            <a:r>
              <a:rPr lang="en-US" altLang="zh-CN" dirty="0"/>
              <a:t>ASIC</a:t>
            </a:r>
            <a:r>
              <a:rPr lang="zh-CN" altLang="en-US" dirty="0"/>
              <a:t>的运行依然需要</a:t>
            </a:r>
            <a:r>
              <a:rPr lang="en-US" altLang="zh-CN" dirty="0"/>
              <a:t>CPU</a:t>
            </a:r>
            <a:r>
              <a:rPr lang="zh-CN" altLang="en-US" dirty="0"/>
              <a:t>的参与：</a:t>
            </a:r>
          </a:p>
          <a:p>
            <a:r>
              <a:rPr lang="zh-CN" altLang="en-US" dirty="0"/>
              <a:t>数据输入：数据在内存准备好，</a:t>
            </a:r>
            <a:r>
              <a:rPr lang="en-US" altLang="zh-CN" dirty="0"/>
              <a:t>CPU</a:t>
            </a:r>
            <a:r>
              <a:rPr lang="zh-CN" altLang="en-US" dirty="0"/>
              <a:t>控制</a:t>
            </a:r>
            <a:r>
              <a:rPr lang="en-US" altLang="zh-CN" dirty="0"/>
              <a:t>ASIC</a:t>
            </a:r>
            <a:r>
              <a:rPr lang="zh-CN" altLang="en-US" dirty="0"/>
              <a:t>引擎的输入逻辑，把数据从内存搬到处理引擎；</a:t>
            </a:r>
          </a:p>
          <a:p>
            <a:r>
              <a:rPr lang="zh-CN" altLang="en-US" dirty="0"/>
              <a:t>运行控制：控制</a:t>
            </a:r>
            <a:r>
              <a:rPr lang="en-US" altLang="zh-CN" dirty="0"/>
              <a:t>CSR</a:t>
            </a:r>
            <a:r>
              <a:rPr lang="zh-CN" altLang="en-US" dirty="0"/>
              <a:t>、可配置表项、中断等；</a:t>
            </a:r>
          </a:p>
          <a:p>
            <a:r>
              <a:rPr lang="zh-CN" altLang="en-US" dirty="0"/>
              <a:t>数据输出：</a:t>
            </a:r>
            <a:r>
              <a:rPr lang="en-US" altLang="zh-CN" dirty="0"/>
              <a:t>CPU</a:t>
            </a:r>
            <a:r>
              <a:rPr lang="zh-CN" altLang="en-US" dirty="0"/>
              <a:t>控制</a:t>
            </a:r>
            <a:r>
              <a:rPr lang="en-US" altLang="zh-CN" dirty="0"/>
              <a:t>ASIC</a:t>
            </a:r>
            <a:r>
              <a:rPr lang="zh-CN" altLang="en-US" dirty="0"/>
              <a:t>引擎的输出逻辑，把数据从引擎搬到内存，等待后续处理。</a:t>
            </a:r>
          </a:p>
        </p:txBody>
      </p:sp>
    </p:spTree>
    <p:extLst>
      <p:ext uri="{BB962C8B-B14F-4D97-AF65-F5344CB8AC3E}">
        <p14:creationId xmlns:p14="http://schemas.microsoft.com/office/powerpoint/2010/main" val="28469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07024-4A7B-B041-90CF-14284848542C}"/>
              </a:ext>
            </a:extLst>
          </p:cNvPr>
          <p:cNvSpPr>
            <a:spLocks noGrp="1"/>
          </p:cNvSpPr>
          <p:nvPr>
            <p:ph type="title"/>
          </p:nvPr>
        </p:nvSpPr>
        <p:spPr/>
        <p:txBody>
          <a:bodyPr/>
          <a:lstStyle/>
          <a:p>
            <a:r>
              <a:rPr kumimoji="1" lang="en-US" altLang="zh-CN" dirty="0"/>
              <a:t>ASIC</a:t>
            </a:r>
            <a:endParaRPr kumimoji="1" lang="zh-CN" altLang="en-US" dirty="0"/>
          </a:p>
        </p:txBody>
      </p:sp>
      <p:sp>
        <p:nvSpPr>
          <p:cNvPr id="3" name="内容占位符 2">
            <a:extLst>
              <a:ext uri="{FF2B5EF4-FFF2-40B4-BE49-F238E27FC236}">
                <a16:creationId xmlns:a16="http://schemas.microsoft.com/office/drawing/2014/main" id="{B1331A53-3B14-F742-B7A6-3C95DB84ABC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DC755D3-60C0-C74F-BF9E-BF68C852F59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35DA9D2-9159-8847-8B1F-347E07E7F728}"/>
              </a:ext>
            </a:extLst>
          </p:cNvPr>
          <p:cNvPicPr>
            <a:picLocks noChangeAspect="1"/>
          </p:cNvPicPr>
          <p:nvPr/>
        </p:nvPicPr>
        <p:blipFill>
          <a:blip r:embed="rId2"/>
          <a:stretch>
            <a:fillRect/>
          </a:stretch>
        </p:blipFill>
        <p:spPr>
          <a:xfrm>
            <a:off x="4082157" y="2825630"/>
            <a:ext cx="5486400" cy="3352800"/>
          </a:xfrm>
          <a:prstGeom prst="rect">
            <a:avLst/>
          </a:prstGeom>
        </p:spPr>
      </p:pic>
    </p:spTree>
    <p:extLst>
      <p:ext uri="{BB962C8B-B14F-4D97-AF65-F5344CB8AC3E}">
        <p14:creationId xmlns:p14="http://schemas.microsoft.com/office/powerpoint/2010/main" val="2456225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计算体系架构的黄金</a:t>
            </a:r>
            <a:r>
              <a:rPr lang="en-US" altLang="zh-CN" sz="2400" dirty="0">
                <a:solidFill>
                  <a:srgbClr val="374154"/>
                </a:solidFill>
                <a:latin typeface="Gill Sans MT" panose="020B0502020104020203" pitchFamily="34" charset="0"/>
              </a:rPr>
              <a:t>10</a:t>
            </a:r>
            <a:r>
              <a:rPr lang="zh-CN" altLang="en-US" sz="2400" dirty="0">
                <a:solidFill>
                  <a:srgbClr val="374154"/>
                </a:solidFill>
                <a:latin typeface="Gill Sans MT" panose="020B0502020104020203" pitchFamily="34" charset="0"/>
              </a:rPr>
              <a:t>年</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EC961B1-448A-0642-A047-5CC1704497A7}"/>
              </a:ext>
            </a:extLst>
          </p:cNvPr>
          <p:cNvSpPr>
            <a:spLocks noGrp="1"/>
          </p:cNvSpPr>
          <p:nvPr>
            <p:ph type="title"/>
          </p:nvPr>
        </p:nvSpPr>
        <p:spPr/>
        <p:txBody>
          <a:bodyPr/>
          <a:lstStyle/>
          <a:p>
            <a:r>
              <a:rPr lang="zh-CN" altLang="en-US" dirty="0"/>
              <a:t>从</a:t>
            </a:r>
            <a:r>
              <a:rPr lang="en-US" altLang="zh-CN" dirty="0"/>
              <a:t>CPU</a:t>
            </a:r>
            <a:r>
              <a:rPr lang="zh-CN" altLang="en-US" dirty="0"/>
              <a:t>到</a:t>
            </a:r>
            <a:r>
              <a:rPr lang="en-US" altLang="zh-CN" dirty="0"/>
              <a:t>ASIC</a:t>
            </a:r>
            <a:r>
              <a:rPr lang="zh-CN" altLang="en-US" dirty="0"/>
              <a:t>，架构越来越碎片化</a:t>
            </a:r>
          </a:p>
        </p:txBody>
      </p:sp>
      <p:sp>
        <p:nvSpPr>
          <p:cNvPr id="9" name="内容占位符 8">
            <a:extLst>
              <a:ext uri="{FF2B5EF4-FFF2-40B4-BE49-F238E27FC236}">
                <a16:creationId xmlns:a16="http://schemas.microsoft.com/office/drawing/2014/main" id="{D60F12D0-4625-9049-8B95-5F4EC80C758F}"/>
              </a:ext>
            </a:extLst>
          </p:cNvPr>
          <p:cNvSpPr>
            <a:spLocks noGrp="1"/>
          </p:cNvSpPr>
          <p:nvPr>
            <p:ph sz="half" idx="1"/>
          </p:nvPr>
        </p:nvSpPr>
        <p:spPr/>
        <p:txBody>
          <a:bodyPr/>
          <a:lstStyle/>
          <a:p>
            <a:r>
              <a:rPr lang="zh-CN" altLang="en-US" dirty="0"/>
              <a:t>指令是软件和硬件的媒介，指令的复杂度（单位计算密度）决定了系统的软硬件解耦程度。</a:t>
            </a:r>
          </a:p>
          <a:p>
            <a:r>
              <a:rPr lang="zh-CN" altLang="en-US" dirty="0"/>
              <a:t>按照指令的复杂度，典型的处理器平台大致分为</a:t>
            </a:r>
            <a:r>
              <a:rPr lang="en-US" altLang="zh-CN" dirty="0"/>
              <a:t>CPU</a:t>
            </a:r>
            <a:r>
              <a:rPr lang="zh-CN" altLang="en-US" dirty="0"/>
              <a:t>、协处理器、</a:t>
            </a:r>
            <a:r>
              <a:rPr lang="en-US" altLang="zh-CN" dirty="0"/>
              <a:t>GPU</a:t>
            </a:r>
            <a:r>
              <a:rPr lang="zh-CN" altLang="en-US" dirty="0"/>
              <a:t>、</a:t>
            </a:r>
            <a:r>
              <a:rPr lang="en-US" altLang="zh-CN" dirty="0"/>
              <a:t>FPGA</a:t>
            </a:r>
            <a:r>
              <a:rPr lang="zh-CN" altLang="en-US" dirty="0"/>
              <a:t>、</a:t>
            </a:r>
            <a:r>
              <a:rPr lang="en-US" altLang="zh-CN" dirty="0"/>
              <a:t>DSA</a:t>
            </a:r>
            <a:r>
              <a:rPr lang="zh-CN" altLang="en-US" dirty="0"/>
              <a:t>、</a:t>
            </a:r>
            <a:r>
              <a:rPr lang="en-US" altLang="zh-CN" dirty="0"/>
              <a:t>ASIC</a:t>
            </a:r>
            <a:r>
              <a:rPr lang="zh-CN" altLang="en-US" dirty="0"/>
              <a:t>。</a:t>
            </a:r>
          </a:p>
          <a:p>
            <a:r>
              <a:rPr lang="zh-CN" altLang="en-US" dirty="0"/>
              <a:t>世间万物由基本粒子组成，复杂处理由基本计算组成。</a:t>
            </a:r>
          </a:p>
          <a:p>
            <a:r>
              <a:rPr lang="zh-CN" altLang="en-US" dirty="0"/>
              <a:t>指令复杂度越高，单个处理器引擎覆盖的场景就会越小，处理器引擎的形态就会越多。</a:t>
            </a:r>
          </a:p>
          <a:p>
            <a:r>
              <a:rPr lang="zh-CN" altLang="en-US" dirty="0"/>
              <a:t>从</a:t>
            </a:r>
            <a:r>
              <a:rPr lang="en-US" altLang="zh-CN" dirty="0"/>
              <a:t>CPU</a:t>
            </a:r>
            <a:r>
              <a:rPr lang="zh-CN" altLang="en-US" dirty="0"/>
              <a:t>到</a:t>
            </a:r>
            <a:r>
              <a:rPr lang="en-US" altLang="zh-CN" dirty="0"/>
              <a:t>ASIC</a:t>
            </a:r>
            <a:r>
              <a:rPr lang="zh-CN" altLang="en-US" dirty="0"/>
              <a:t>，处理器引擎越来越碎片化，构建生态越来越困难。</a:t>
            </a:r>
          </a:p>
          <a:p>
            <a:endParaRPr lang="zh-CN" altLang="en-US" dirty="0"/>
          </a:p>
        </p:txBody>
      </p:sp>
    </p:spTree>
    <p:extLst>
      <p:ext uri="{BB962C8B-B14F-4D97-AF65-F5344CB8AC3E}">
        <p14:creationId xmlns:p14="http://schemas.microsoft.com/office/powerpoint/2010/main" val="349611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A2A09-BBE2-B843-82B8-B59FFB1A9B6E}"/>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从</a:t>
            </a:r>
            <a:r>
              <a:rPr lang="en-US" altLang="zh-CN" dirty="0">
                <a:latin typeface="Futura Medium" panose="020B0602020204020303" pitchFamily="34" charset="-79"/>
                <a:cs typeface="Futura Medium" panose="020B0602020204020303" pitchFamily="34" charset="-79"/>
              </a:rPr>
              <a:t>CPU</a:t>
            </a:r>
            <a:r>
              <a:rPr lang="zh-CN" altLang="en-US" dirty="0">
                <a:latin typeface="Futura Medium" panose="020B0602020204020303" pitchFamily="34" charset="-79"/>
                <a:cs typeface="Futura Medium" panose="020B0602020204020303" pitchFamily="34" charset="-79"/>
              </a:rPr>
              <a:t>到</a:t>
            </a:r>
            <a:r>
              <a:rPr lang="en-US" altLang="zh-CN" dirty="0">
                <a:latin typeface="Futura Medium" panose="020B0602020204020303" pitchFamily="34" charset="-79"/>
                <a:cs typeface="Futura Medium" panose="020B0602020204020303" pitchFamily="34" charset="-79"/>
              </a:rPr>
              <a:t>ASIC</a:t>
            </a:r>
            <a:r>
              <a:rPr lang="zh-CN" altLang="en-US" dirty="0">
                <a:latin typeface="Futura Medium" panose="020B0602020204020303" pitchFamily="34" charset="-79"/>
                <a:cs typeface="Futura Medium" panose="020B0602020204020303" pitchFamily="34" charset="-79"/>
              </a:rPr>
              <a:t>，架构越来越碎片化</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E92A0952-C5C6-6D4D-AF52-FB48FB2A8772}"/>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1AA49379-F9D9-5A49-9484-68E2CFD8B36E}"/>
              </a:ext>
            </a:extLst>
          </p:cNvPr>
          <p:cNvPicPr>
            <a:picLocks noChangeAspect="1"/>
          </p:cNvPicPr>
          <p:nvPr/>
        </p:nvPicPr>
        <p:blipFill>
          <a:blip r:embed="rId2"/>
          <a:stretch>
            <a:fillRect/>
          </a:stretch>
        </p:blipFill>
        <p:spPr>
          <a:xfrm>
            <a:off x="2714005" y="2132856"/>
            <a:ext cx="8187005" cy="3790280"/>
          </a:xfrm>
          <a:prstGeom prst="rect">
            <a:avLst/>
          </a:prstGeom>
        </p:spPr>
      </p:pic>
    </p:spTree>
    <p:extLst>
      <p:ext uri="{BB962C8B-B14F-4D97-AF65-F5344CB8AC3E}">
        <p14:creationId xmlns:p14="http://schemas.microsoft.com/office/powerpoint/2010/main" val="130988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09269-9295-0C4B-85C0-9A89387F1057}"/>
              </a:ext>
            </a:extLst>
          </p:cNvPr>
          <p:cNvSpPr>
            <a:spLocks noGrp="1"/>
          </p:cNvSpPr>
          <p:nvPr>
            <p:ph type="title"/>
          </p:nvPr>
        </p:nvSpPr>
        <p:spPr/>
        <p:txBody>
          <a:bodyPr/>
          <a:lstStyle/>
          <a:p>
            <a:r>
              <a:rPr lang="zh-CN" altLang="en-US" dirty="0"/>
              <a:t>异构计算的问题</a:t>
            </a:r>
            <a:endParaRPr kumimoji="1" lang="zh-CN" altLang="en-US" dirty="0"/>
          </a:p>
        </p:txBody>
      </p:sp>
      <p:sp>
        <p:nvSpPr>
          <p:cNvPr id="5" name="内容占位符 4">
            <a:extLst>
              <a:ext uri="{FF2B5EF4-FFF2-40B4-BE49-F238E27FC236}">
                <a16:creationId xmlns:a16="http://schemas.microsoft.com/office/drawing/2014/main" id="{0A786CC9-D1C3-7E43-867F-14DA53AA9BC3}"/>
              </a:ext>
            </a:extLst>
          </p:cNvPr>
          <p:cNvSpPr>
            <a:spLocks noGrp="1"/>
          </p:cNvSpPr>
          <p:nvPr>
            <p:ph sz="half" idx="1"/>
          </p:nvPr>
        </p:nvSpPr>
        <p:spPr/>
        <p:txBody>
          <a:bodyPr/>
          <a:lstStyle/>
          <a:p>
            <a:r>
              <a:rPr lang="zh-CN" altLang="en-US" dirty="0"/>
              <a:t>复杂计算的挑战：系统越复杂，需要选择越灵活的处理器；性能挑战越大，需要选择越偏向定制的加速处理器。本质矛盾是：单一处理器无法兼顾性能和灵活性；即使我们拼尽全力平衡，也只“治标不治本”。</a:t>
            </a:r>
          </a:p>
          <a:p>
            <a:r>
              <a:rPr lang="en-US" altLang="zh-CN" dirty="0"/>
              <a:t>CPU+xPU</a:t>
            </a:r>
            <a:r>
              <a:rPr lang="zh-CN" altLang="en-US" dirty="0"/>
              <a:t>异构计算中的</a:t>
            </a:r>
            <a:r>
              <a:rPr lang="en-US" altLang="zh-CN" dirty="0"/>
              <a:t>xPU</a:t>
            </a:r>
            <a:r>
              <a:rPr lang="zh-CN" altLang="en-US" dirty="0"/>
              <a:t>，决定了整个系统的性能</a:t>
            </a:r>
            <a:r>
              <a:rPr lang="en-US" altLang="zh-CN" dirty="0"/>
              <a:t>/</a:t>
            </a:r>
            <a:r>
              <a:rPr lang="zh-CN" altLang="en-US" dirty="0"/>
              <a:t>灵活性特征：</a:t>
            </a:r>
          </a:p>
          <a:p>
            <a:r>
              <a:rPr lang="en-US" altLang="zh-CN" dirty="0"/>
              <a:t>GPU</a:t>
            </a:r>
            <a:r>
              <a:rPr lang="zh-CN" altLang="en-US" dirty="0"/>
              <a:t>灵活性较好，但性能效率不够极致；</a:t>
            </a:r>
          </a:p>
          <a:p>
            <a:r>
              <a:rPr lang="en-US" altLang="zh-CN" dirty="0"/>
              <a:t>DSA</a:t>
            </a:r>
            <a:r>
              <a:rPr lang="zh-CN" altLang="en-US" dirty="0"/>
              <a:t>性能好，但灵活性差，难以适应复杂计算场景对灵活性的要求。案例：</a:t>
            </a:r>
            <a:r>
              <a:rPr lang="en-US" altLang="zh-CN" dirty="0"/>
              <a:t>AI</a:t>
            </a:r>
            <a:r>
              <a:rPr lang="zh-CN" altLang="en-US" dirty="0"/>
              <a:t>落地困难。</a:t>
            </a:r>
          </a:p>
          <a:p>
            <a:r>
              <a:rPr lang="en-US" altLang="zh-CN" dirty="0"/>
              <a:t>FPGA</a:t>
            </a:r>
            <a:r>
              <a:rPr lang="zh-CN" altLang="en-US" dirty="0"/>
              <a:t>功耗和成本高，需要一些定制开发，落地案例不多。</a:t>
            </a:r>
          </a:p>
          <a:p>
            <a:r>
              <a:rPr lang="en-US" altLang="zh-CN" dirty="0"/>
              <a:t>ASIC</a:t>
            </a:r>
            <a:r>
              <a:rPr lang="zh-CN" altLang="en-US" dirty="0"/>
              <a:t>功能完全固定，难以适应灵活多变的复杂计算场景。</a:t>
            </a:r>
          </a:p>
        </p:txBody>
      </p:sp>
    </p:spTree>
    <p:extLst>
      <p:ext uri="{BB962C8B-B14F-4D97-AF65-F5344CB8AC3E}">
        <p14:creationId xmlns:p14="http://schemas.microsoft.com/office/powerpoint/2010/main" val="214216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7F43DF-79FF-FF46-8A3F-44EA4CFD4730}"/>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00959EE8-40B2-134D-AB4F-BA87E5D9E816}"/>
              </a:ext>
            </a:extLst>
          </p:cNvPr>
          <p:cNvSpPr>
            <a:spLocks noGrp="1"/>
          </p:cNvSpPr>
          <p:nvPr>
            <p:ph sz="half" idx="1"/>
          </p:nvPr>
        </p:nvSpPr>
        <p:spPr/>
        <p:txBody>
          <a:bodyPr/>
          <a:lstStyle/>
          <a:p>
            <a:endParaRPr lang="zh-CN" altLang="en-US"/>
          </a:p>
        </p:txBody>
      </p:sp>
      <p:pic>
        <p:nvPicPr>
          <p:cNvPr id="7" name="图片 6">
            <a:extLst>
              <a:ext uri="{FF2B5EF4-FFF2-40B4-BE49-F238E27FC236}">
                <a16:creationId xmlns:a16="http://schemas.microsoft.com/office/drawing/2014/main" id="{B51896B9-9A8C-D045-A858-29435E05F716}"/>
              </a:ext>
            </a:extLst>
          </p:cNvPr>
          <p:cNvPicPr>
            <a:picLocks noChangeAspect="1"/>
          </p:cNvPicPr>
          <p:nvPr/>
        </p:nvPicPr>
        <p:blipFill>
          <a:blip r:embed="rId2"/>
          <a:stretch>
            <a:fillRect/>
          </a:stretch>
        </p:blipFill>
        <p:spPr>
          <a:xfrm>
            <a:off x="7538541" y="1844824"/>
            <a:ext cx="2590800" cy="2628900"/>
          </a:xfrm>
          <a:prstGeom prst="rect">
            <a:avLst/>
          </a:prstGeom>
        </p:spPr>
      </p:pic>
    </p:spTree>
    <p:extLst>
      <p:ext uri="{BB962C8B-B14F-4D97-AF65-F5344CB8AC3E}">
        <p14:creationId xmlns:p14="http://schemas.microsoft.com/office/powerpoint/2010/main" val="1683058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63F7866-F79B-E447-B970-0BCA157AAD2D}"/>
              </a:ext>
            </a:extLst>
          </p:cNvPr>
          <p:cNvSpPr>
            <a:spLocks noGrp="1"/>
          </p:cNvSpPr>
          <p:nvPr>
            <p:ph type="title"/>
          </p:nvPr>
        </p:nvSpPr>
        <p:spPr/>
        <p:txBody>
          <a:bodyPr/>
          <a:lstStyle/>
          <a:p>
            <a:r>
              <a:rPr lang="en-US" altLang="zh-CN" dirty="0"/>
              <a:t>why</a:t>
            </a:r>
            <a:r>
              <a:rPr lang="zh-CN" altLang="en-US" dirty="0"/>
              <a:t> </a:t>
            </a:r>
            <a:r>
              <a:rPr lang="en-US" altLang="zh-CN" dirty="0"/>
              <a:t>now</a:t>
            </a:r>
            <a:r>
              <a:rPr lang="zh-CN" altLang="en-US" dirty="0"/>
              <a:t> </a:t>
            </a:r>
            <a:r>
              <a:rPr lang="en-US" altLang="zh-CN" dirty="0"/>
              <a:t>?</a:t>
            </a:r>
            <a:endParaRPr lang="zh-CN" altLang="en-US" dirty="0"/>
          </a:p>
        </p:txBody>
      </p:sp>
      <p:sp>
        <p:nvSpPr>
          <p:cNvPr id="6" name="内容占位符 5">
            <a:extLst>
              <a:ext uri="{FF2B5EF4-FFF2-40B4-BE49-F238E27FC236}">
                <a16:creationId xmlns:a16="http://schemas.microsoft.com/office/drawing/2014/main" id="{54DFC2CB-6194-4446-88CB-058B39BC7651}"/>
              </a:ext>
            </a:extLst>
          </p:cNvPr>
          <p:cNvSpPr>
            <a:spLocks noGrp="1"/>
          </p:cNvSpPr>
          <p:nvPr>
            <p:ph sz="half" idx="1"/>
          </p:nvPr>
        </p:nvSpPr>
        <p:spPr/>
        <p:txBody>
          <a:bodyPr/>
          <a:lstStyle/>
          <a:p>
            <a:r>
              <a:rPr lang="zh-CN" altLang="en-US" dirty="0"/>
              <a:t>首先，是需求驱动。软件新应用层出不穷，两年一个新热点；并且，已有的热点技术仍在快速演进。元宇宙是继互联网和移动互联网之后的下一个互联网形态，要想实现元宇宙级别的体验，需将算力提升</a:t>
            </a:r>
            <a:r>
              <a:rPr lang="en-US" altLang="zh-CN" dirty="0"/>
              <a:t>1000</a:t>
            </a:r>
            <a:r>
              <a:rPr lang="zh-CN" altLang="en-US" dirty="0"/>
              <a:t>倍。</a:t>
            </a:r>
          </a:p>
          <a:p>
            <a:r>
              <a:rPr lang="zh-CN" altLang="en-US" dirty="0"/>
              <a:t>其次，工艺和封装支撑。工艺封装持续进步，工艺</a:t>
            </a:r>
            <a:r>
              <a:rPr lang="en-US" altLang="zh-CN" dirty="0"/>
              <a:t>10nm</a:t>
            </a:r>
            <a:r>
              <a:rPr lang="zh-CN" altLang="en-US" dirty="0"/>
              <a:t>以下，芯片从</a:t>
            </a:r>
            <a:r>
              <a:rPr lang="en-US" altLang="zh-CN" dirty="0"/>
              <a:t>2D-&gt;3D-&gt;4D</a:t>
            </a:r>
            <a:r>
              <a:rPr lang="zh-CN" altLang="en-US" dirty="0"/>
              <a:t>。</a:t>
            </a:r>
            <a:r>
              <a:rPr lang="en-US" altLang="zh-CN" dirty="0"/>
              <a:t>Chiplet</a:t>
            </a:r>
            <a:r>
              <a:rPr lang="zh-CN" altLang="en-US" dirty="0"/>
              <a:t>使得在单芯片层次，可以构建规模数量级提升的超大系统。系统规模越大，超异构的优势越明显。</a:t>
            </a:r>
          </a:p>
          <a:p>
            <a:r>
              <a:rPr lang="zh-CN" altLang="en-US" dirty="0"/>
              <a:t>最后，系统架构需要持续创新。通过架构创新，在单芯片层次，实现多个数量级的性能提升。挑战：异构编程很难，超异构编程更是难上加难；如何更好地驾驭超异构，是成败的关键。</a:t>
            </a:r>
          </a:p>
        </p:txBody>
      </p:sp>
    </p:spTree>
    <p:extLst>
      <p:ext uri="{BB962C8B-B14F-4D97-AF65-F5344CB8AC3E}">
        <p14:creationId xmlns:p14="http://schemas.microsoft.com/office/powerpoint/2010/main" val="3599040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63F7866-F79B-E447-B970-0BCA157AAD2D}"/>
              </a:ext>
            </a:extLst>
          </p:cNvPr>
          <p:cNvSpPr>
            <a:spLocks noGrp="1"/>
          </p:cNvSpPr>
          <p:nvPr>
            <p:ph type="title"/>
          </p:nvPr>
        </p:nvSpPr>
        <p:spPr/>
        <p:txBody>
          <a:bodyPr/>
          <a:lstStyle/>
          <a:p>
            <a:r>
              <a:rPr lang="en-US" altLang="zh-CN" dirty="0"/>
              <a:t>why</a:t>
            </a:r>
            <a:r>
              <a:rPr lang="zh-CN" altLang="en-US" dirty="0"/>
              <a:t> </a:t>
            </a:r>
            <a:r>
              <a:rPr lang="en-US" altLang="zh-CN" dirty="0"/>
              <a:t>now</a:t>
            </a:r>
            <a:r>
              <a:rPr lang="zh-CN" altLang="en-US" dirty="0"/>
              <a:t> </a:t>
            </a:r>
            <a:r>
              <a:rPr lang="en-US" altLang="zh-CN" dirty="0"/>
              <a:t>?</a:t>
            </a:r>
            <a:endParaRPr lang="zh-CN" altLang="en-US" dirty="0"/>
          </a:p>
        </p:txBody>
      </p:sp>
      <p:pic>
        <p:nvPicPr>
          <p:cNvPr id="2" name="图片 1">
            <a:extLst>
              <a:ext uri="{FF2B5EF4-FFF2-40B4-BE49-F238E27FC236}">
                <a16:creationId xmlns:a16="http://schemas.microsoft.com/office/drawing/2014/main" id="{F6EB5641-F8F2-3F40-895A-05F995C2B177}"/>
              </a:ext>
            </a:extLst>
          </p:cNvPr>
          <p:cNvPicPr>
            <a:picLocks noChangeAspect="1"/>
          </p:cNvPicPr>
          <p:nvPr/>
        </p:nvPicPr>
        <p:blipFill>
          <a:blip r:embed="rId2"/>
          <a:stretch>
            <a:fillRect/>
          </a:stretch>
        </p:blipFill>
        <p:spPr>
          <a:xfrm>
            <a:off x="8618662" y="1808820"/>
            <a:ext cx="3501432" cy="3240360"/>
          </a:xfrm>
          <a:prstGeom prst="rect">
            <a:avLst/>
          </a:prstGeom>
        </p:spPr>
      </p:pic>
      <p:sp>
        <p:nvSpPr>
          <p:cNvPr id="4" name="内容占位符 3">
            <a:extLst>
              <a:ext uri="{FF2B5EF4-FFF2-40B4-BE49-F238E27FC236}">
                <a16:creationId xmlns:a16="http://schemas.microsoft.com/office/drawing/2014/main" id="{280A2019-6515-3645-A704-AB8D0E671DAD}"/>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2106833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从异构到超异构</a:t>
            </a:r>
          </a:p>
        </p:txBody>
      </p:sp>
    </p:spTree>
    <p:extLst>
      <p:ext uri="{BB962C8B-B14F-4D97-AF65-F5344CB8AC3E}">
        <p14:creationId xmlns:p14="http://schemas.microsoft.com/office/powerpoint/2010/main" val="7812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E29C226-2393-A241-8B9A-13527C405E4D}"/>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699C5DD5-6510-994C-9AE9-14FFB2DAAC39}"/>
              </a:ext>
            </a:extLst>
          </p:cNvPr>
          <p:cNvSpPr>
            <a:spLocks noGrp="1"/>
          </p:cNvSpPr>
          <p:nvPr>
            <p:ph sz="half" idx="1"/>
          </p:nvPr>
        </p:nvSpPr>
        <p:spPr/>
        <p:txBody>
          <a:bodyPr/>
          <a:lstStyle/>
          <a:p>
            <a:r>
              <a:rPr lang="zh-CN" altLang="en-US" dirty="0"/>
              <a:t>计算从单核的串行走向多核的并行；又进一步从同构并行走向异构并行。</a:t>
            </a:r>
          </a:p>
        </p:txBody>
      </p:sp>
      <p:pic>
        <p:nvPicPr>
          <p:cNvPr id="8" name="图片 7">
            <a:extLst>
              <a:ext uri="{FF2B5EF4-FFF2-40B4-BE49-F238E27FC236}">
                <a16:creationId xmlns:a16="http://schemas.microsoft.com/office/drawing/2014/main" id="{BF3AECB3-0E1D-984A-A8F5-BF04F392CED7}"/>
              </a:ext>
            </a:extLst>
          </p:cNvPr>
          <p:cNvPicPr>
            <a:picLocks noChangeAspect="1"/>
          </p:cNvPicPr>
          <p:nvPr/>
        </p:nvPicPr>
        <p:blipFill>
          <a:blip r:embed="rId2"/>
          <a:stretch>
            <a:fillRect/>
          </a:stretch>
        </p:blipFill>
        <p:spPr>
          <a:xfrm>
            <a:off x="3355181" y="2708920"/>
            <a:ext cx="5486400" cy="3022600"/>
          </a:xfrm>
          <a:prstGeom prst="rect">
            <a:avLst/>
          </a:prstGeom>
        </p:spPr>
      </p:pic>
    </p:spTree>
    <p:extLst>
      <p:ext uri="{BB962C8B-B14F-4D97-AF65-F5344CB8AC3E}">
        <p14:creationId xmlns:p14="http://schemas.microsoft.com/office/powerpoint/2010/main" val="162450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4C3704-E42E-4649-9B34-16FE362B2AEB}"/>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830CE772-3176-854B-A141-FC0D1CDEF65E}"/>
              </a:ext>
            </a:extLst>
          </p:cNvPr>
          <p:cNvSpPr>
            <a:spLocks noGrp="1"/>
          </p:cNvSpPr>
          <p:nvPr>
            <p:ph sz="half" idx="1"/>
          </p:nvPr>
        </p:nvSpPr>
        <p:spPr/>
        <p:txBody>
          <a:bodyPr/>
          <a:lstStyle/>
          <a:p>
            <a:r>
              <a:rPr lang="zh-CN" altLang="en-US" dirty="0"/>
              <a:t>未来，计算需要进一步从异构并行走向超异构并行。异构计算是</a:t>
            </a:r>
            <a:r>
              <a:rPr lang="en-US" altLang="zh-CN" dirty="0"/>
              <a:t>CPU+xPU</a:t>
            </a:r>
            <a:r>
              <a:rPr lang="zh-CN" altLang="en-US" dirty="0"/>
              <a:t>的两个层次的处理引擎类型，而超异构计算则是</a:t>
            </a:r>
            <a:r>
              <a:rPr lang="en-US" altLang="zh-CN" dirty="0"/>
              <a:t>CPU+GPU+DSA</a:t>
            </a:r>
            <a:r>
              <a:rPr lang="zh-CN" altLang="en-US" dirty="0"/>
              <a:t>的三个层次的处理引擎类型。</a:t>
            </a:r>
          </a:p>
        </p:txBody>
      </p:sp>
      <p:pic>
        <p:nvPicPr>
          <p:cNvPr id="7" name="图片 6">
            <a:extLst>
              <a:ext uri="{FF2B5EF4-FFF2-40B4-BE49-F238E27FC236}">
                <a16:creationId xmlns:a16="http://schemas.microsoft.com/office/drawing/2014/main" id="{A106034C-CDE7-C54D-9414-3302BA5F30D4}"/>
              </a:ext>
            </a:extLst>
          </p:cNvPr>
          <p:cNvPicPr>
            <a:picLocks noChangeAspect="1"/>
          </p:cNvPicPr>
          <p:nvPr/>
        </p:nvPicPr>
        <p:blipFill>
          <a:blip r:embed="rId2"/>
          <a:stretch>
            <a:fillRect/>
          </a:stretch>
        </p:blipFill>
        <p:spPr>
          <a:xfrm>
            <a:off x="3650109" y="3068960"/>
            <a:ext cx="4025900" cy="2692400"/>
          </a:xfrm>
          <a:prstGeom prst="rect">
            <a:avLst/>
          </a:prstGeom>
        </p:spPr>
      </p:pic>
    </p:spTree>
    <p:extLst>
      <p:ext uri="{BB962C8B-B14F-4D97-AF65-F5344CB8AC3E}">
        <p14:creationId xmlns:p14="http://schemas.microsoft.com/office/powerpoint/2010/main" val="1199231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2000BE5-1FC3-3C41-9CB8-A9C42BD210E5}"/>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D366D15B-8F82-784E-89EB-61FF6F834817}"/>
              </a:ext>
            </a:extLst>
          </p:cNvPr>
          <p:cNvSpPr>
            <a:spLocks noGrp="1"/>
          </p:cNvSpPr>
          <p:nvPr>
            <p:ph sz="half" idx="1"/>
          </p:nvPr>
        </p:nvSpPr>
        <p:spPr/>
        <p:txBody>
          <a:bodyPr/>
          <a:lstStyle/>
          <a:p>
            <a:r>
              <a:rPr lang="zh-CN" altLang="en-US" dirty="0"/>
              <a:t>超异构计算，不是简单的集成，而是把更多的异构计算整合重构，各类型处理器间充分的、灵活的数据交互，形成统一的超异构计算宏系统。</a:t>
            </a:r>
          </a:p>
        </p:txBody>
      </p:sp>
      <p:pic>
        <p:nvPicPr>
          <p:cNvPr id="7" name="图片 6">
            <a:extLst>
              <a:ext uri="{FF2B5EF4-FFF2-40B4-BE49-F238E27FC236}">
                <a16:creationId xmlns:a16="http://schemas.microsoft.com/office/drawing/2014/main" id="{DA88EFF9-BDAD-4847-B08E-647407ACD618}"/>
              </a:ext>
            </a:extLst>
          </p:cNvPr>
          <p:cNvPicPr>
            <a:picLocks noChangeAspect="1"/>
          </p:cNvPicPr>
          <p:nvPr/>
        </p:nvPicPr>
        <p:blipFill>
          <a:blip r:embed="rId2"/>
          <a:stretch>
            <a:fillRect/>
          </a:stretch>
        </p:blipFill>
        <p:spPr>
          <a:xfrm>
            <a:off x="3355181" y="2492896"/>
            <a:ext cx="5486400" cy="3416300"/>
          </a:xfrm>
          <a:prstGeom prst="rect">
            <a:avLst/>
          </a:prstGeom>
        </p:spPr>
      </p:pic>
    </p:spTree>
    <p:extLst>
      <p:ext uri="{BB962C8B-B14F-4D97-AF65-F5344CB8AC3E}">
        <p14:creationId xmlns:p14="http://schemas.microsoft.com/office/powerpoint/2010/main" val="198181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3147272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7F12A3D-1451-1F45-9C44-E95828C3EA1E}"/>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D62C92C4-8FA7-5B4A-8100-98A4751CBA13}"/>
              </a:ext>
            </a:extLst>
          </p:cNvPr>
          <p:cNvSpPr>
            <a:spLocks noGrp="1"/>
          </p:cNvSpPr>
          <p:nvPr>
            <p:ph sz="half" idx="1"/>
          </p:nvPr>
        </p:nvSpPr>
        <p:spPr/>
        <p:txBody>
          <a:bodyPr/>
          <a:lstStyle/>
          <a:p>
            <a:r>
              <a:rPr lang="zh-CN" altLang="en-US" dirty="0"/>
              <a:t>基础特征：①超大规模的计算集群；②复杂宏系统，是由分层分块的组件</a:t>
            </a:r>
            <a:r>
              <a:rPr lang="en-US" altLang="zh-CN" dirty="0"/>
              <a:t>(</a:t>
            </a:r>
            <a:r>
              <a:rPr lang="zh-CN" altLang="en-US" dirty="0"/>
              <a:t>系统</a:t>
            </a:r>
            <a:r>
              <a:rPr lang="en-US" altLang="zh-CN" dirty="0"/>
              <a:t>)</a:t>
            </a:r>
            <a:r>
              <a:rPr lang="zh-CN" altLang="en-US" dirty="0"/>
              <a:t>组成。</a:t>
            </a:r>
          </a:p>
        </p:txBody>
      </p:sp>
      <p:pic>
        <p:nvPicPr>
          <p:cNvPr id="5" name="图片 4">
            <a:extLst>
              <a:ext uri="{FF2B5EF4-FFF2-40B4-BE49-F238E27FC236}">
                <a16:creationId xmlns:a16="http://schemas.microsoft.com/office/drawing/2014/main" id="{1B5504B3-49F5-5C4D-9268-D5075A2E4481}"/>
              </a:ext>
            </a:extLst>
          </p:cNvPr>
          <p:cNvPicPr>
            <a:picLocks noChangeAspect="1"/>
          </p:cNvPicPr>
          <p:nvPr/>
        </p:nvPicPr>
        <p:blipFill>
          <a:blip r:embed="rId2"/>
          <a:stretch>
            <a:fillRect/>
          </a:stretch>
        </p:blipFill>
        <p:spPr>
          <a:xfrm>
            <a:off x="913805" y="4149080"/>
            <a:ext cx="3022600" cy="1600200"/>
          </a:xfrm>
          <a:prstGeom prst="rect">
            <a:avLst/>
          </a:prstGeom>
        </p:spPr>
      </p:pic>
      <p:pic>
        <p:nvPicPr>
          <p:cNvPr id="6" name="图片 5">
            <a:extLst>
              <a:ext uri="{FF2B5EF4-FFF2-40B4-BE49-F238E27FC236}">
                <a16:creationId xmlns:a16="http://schemas.microsoft.com/office/drawing/2014/main" id="{4EE22261-999F-5C40-99E6-DD0A6987CB89}"/>
              </a:ext>
            </a:extLst>
          </p:cNvPr>
          <p:cNvPicPr>
            <a:picLocks noChangeAspect="1"/>
          </p:cNvPicPr>
          <p:nvPr/>
        </p:nvPicPr>
        <p:blipFill>
          <a:blip r:embed="rId3"/>
          <a:stretch>
            <a:fillRect/>
          </a:stretch>
        </p:blipFill>
        <p:spPr>
          <a:xfrm>
            <a:off x="6674445" y="2739380"/>
            <a:ext cx="3606800" cy="2819400"/>
          </a:xfrm>
          <a:prstGeom prst="rect">
            <a:avLst/>
          </a:prstGeom>
        </p:spPr>
      </p:pic>
    </p:spTree>
    <p:extLst>
      <p:ext uri="{BB962C8B-B14F-4D97-AF65-F5344CB8AC3E}">
        <p14:creationId xmlns:p14="http://schemas.microsoft.com/office/powerpoint/2010/main" val="702655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lnSpc>
                <a:spcPct val="120000"/>
              </a:lnSpc>
            </a:pPr>
            <a:r>
              <a:rPr lang="zh-CN" altLang="en-US" sz="9600" dirty="0">
                <a:latin typeface="Futura Medium" panose="020B0602020204020303" pitchFamily="34" charset="-79"/>
                <a:cs typeface="Futura Medium" panose="020B0602020204020303" pitchFamily="34" charset="-79"/>
              </a:rPr>
              <a:t>超异构</a:t>
            </a:r>
            <a:br>
              <a:rPr lang="en-US" altLang="zh-CN" sz="9600" dirty="0">
                <a:latin typeface="Futura Medium" panose="020B0602020204020303" pitchFamily="34" charset="-79"/>
                <a:cs typeface="Futura Medium" panose="020B0602020204020303" pitchFamily="34" charset="-79"/>
              </a:rPr>
            </a:br>
            <a:r>
              <a:rPr lang="zh-CN" altLang="en-US" sz="9600" dirty="0">
                <a:latin typeface="Futura Medium" panose="020B0602020204020303" pitchFamily="34" charset="-79"/>
                <a:cs typeface="Futura Medium" panose="020B0602020204020303" pitchFamily="34" charset="-79"/>
              </a:rPr>
              <a:t>挑战与思考</a:t>
            </a:r>
          </a:p>
        </p:txBody>
      </p:sp>
    </p:spTree>
    <p:extLst>
      <p:ext uri="{BB962C8B-B14F-4D97-AF65-F5344CB8AC3E}">
        <p14:creationId xmlns:p14="http://schemas.microsoft.com/office/powerpoint/2010/main" val="399845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03D36-090A-0446-8C50-73105E261AB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D88112F-C574-3D45-B30E-B88D0B58F45C}"/>
              </a:ext>
            </a:extLst>
          </p:cNvPr>
          <p:cNvSpPr>
            <a:spLocks noGrp="1"/>
          </p:cNvSpPr>
          <p:nvPr>
            <p:ph sz="half" idx="1"/>
          </p:nvPr>
        </p:nvSpPr>
        <p:spPr/>
        <p:txBody>
          <a:bodyPr/>
          <a:lstStyle/>
          <a:p>
            <a:r>
              <a:rPr lang="zh-CN" altLang="en-US" dirty="0"/>
              <a:t>软件需要跨平台复用，跨①不同架构、②不同处理器类型、③不同厂家平台、④不同位置、⑤不同设备类型。</a:t>
            </a:r>
          </a:p>
          <a:p>
            <a:br>
              <a:rPr lang="zh-CN" altLang="en-US" dirty="0"/>
            </a:br>
            <a:endParaRPr kumimoji="1" lang="zh-CN" altLang="en-US" dirty="0"/>
          </a:p>
        </p:txBody>
      </p:sp>
      <p:pic>
        <p:nvPicPr>
          <p:cNvPr id="6" name="内容占位符 5">
            <a:extLst>
              <a:ext uri="{FF2B5EF4-FFF2-40B4-BE49-F238E27FC236}">
                <a16:creationId xmlns:a16="http://schemas.microsoft.com/office/drawing/2014/main" id="{665465CD-E643-1644-BA72-8CB5733B63FD}"/>
              </a:ext>
            </a:extLst>
          </p:cNvPr>
          <p:cNvPicPr>
            <a:picLocks noGrp="1" noChangeAspect="1"/>
          </p:cNvPicPr>
          <p:nvPr>
            <p:ph sz="half" idx="10"/>
          </p:nvPr>
        </p:nvPicPr>
        <p:blipFill>
          <a:blip r:embed="rId2"/>
          <a:stretch>
            <a:fillRect/>
          </a:stretch>
        </p:blipFill>
        <p:spPr>
          <a:xfrm>
            <a:off x="6296025" y="2692830"/>
            <a:ext cx="5291138" cy="2131152"/>
          </a:xfrm>
          <a:prstGeom prst="rect">
            <a:avLst/>
          </a:prstGeom>
        </p:spPr>
      </p:pic>
    </p:spTree>
    <p:extLst>
      <p:ext uri="{BB962C8B-B14F-4D97-AF65-F5344CB8AC3E}">
        <p14:creationId xmlns:p14="http://schemas.microsoft.com/office/powerpoint/2010/main" val="2448057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p:txBody>
          <a:bodyPr/>
          <a:lstStyle/>
          <a:p>
            <a:r>
              <a:rPr lang="zh-CN" altLang="en-US" dirty="0"/>
              <a:t>如此复杂的超异构该如何驾驭？</a:t>
            </a:r>
          </a:p>
        </p:txBody>
      </p:sp>
      <p:pic>
        <p:nvPicPr>
          <p:cNvPr id="7" name="图片 6">
            <a:extLst>
              <a:ext uri="{FF2B5EF4-FFF2-40B4-BE49-F238E27FC236}">
                <a16:creationId xmlns:a16="http://schemas.microsoft.com/office/drawing/2014/main" id="{2A872475-4291-D344-9782-D917661A62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4106657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F94B59-4B31-4744-844D-F1595D74921D}"/>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7BBA2B7B-7679-FD4E-92B0-D346369DBB54}"/>
              </a:ext>
            </a:extLst>
          </p:cNvPr>
          <p:cNvSpPr>
            <a:spLocks noGrp="1"/>
          </p:cNvSpPr>
          <p:nvPr>
            <p:ph sz="half" idx="1"/>
          </p:nvPr>
        </p:nvSpPr>
        <p:spPr/>
        <p:txBody>
          <a:bodyPr/>
          <a:lstStyle/>
          <a:p>
            <a:r>
              <a:rPr lang="zh-CN" altLang="en-US" dirty="0"/>
              <a:t>开放接口</a:t>
            </a:r>
            <a:r>
              <a:rPr lang="en-US" altLang="zh-CN" dirty="0"/>
              <a:t>/</a:t>
            </a:r>
            <a:r>
              <a:rPr lang="zh-CN" altLang="en-US" dirty="0"/>
              <a:t>架构及生态：基于互操作性，形成标准的开放的接口</a:t>
            </a:r>
            <a:r>
              <a:rPr lang="en-US" altLang="zh-CN" dirty="0"/>
              <a:t>/</a:t>
            </a:r>
            <a:r>
              <a:rPr lang="zh-CN" altLang="en-US" dirty="0"/>
              <a:t>架构；大家遵循此接口</a:t>
            </a:r>
            <a:r>
              <a:rPr lang="en-US" altLang="zh-CN" dirty="0"/>
              <a:t>/</a:t>
            </a:r>
            <a:r>
              <a:rPr lang="zh-CN" altLang="en-US" dirty="0"/>
              <a:t>架构开发产品和服务，从而形成开放生态。</a:t>
            </a:r>
          </a:p>
          <a:p>
            <a:r>
              <a:rPr lang="zh-CN" altLang="en-US" dirty="0"/>
              <a:t>软件定义，不需要开发应用，兼容已有软件生态；</a:t>
            </a:r>
          </a:p>
          <a:p>
            <a:r>
              <a:rPr lang="zh-CN" altLang="en-US" dirty="0"/>
              <a:t>少量编程（许多</a:t>
            </a:r>
            <a:r>
              <a:rPr lang="en-US" altLang="zh-CN" dirty="0"/>
              <a:t>DSA</a:t>
            </a:r>
            <a:r>
              <a:rPr lang="zh-CN" altLang="en-US" dirty="0"/>
              <a:t>编程，类似静态配置脚本），门槛较低的标准的领域编程语言；</a:t>
            </a:r>
          </a:p>
          <a:p>
            <a:r>
              <a:rPr lang="zh-CN" altLang="en-US" dirty="0"/>
              <a:t>开放架构，防止架构过多导致的市场碎片化。</a:t>
            </a:r>
          </a:p>
          <a:p>
            <a:br>
              <a:rPr lang="zh-CN" altLang="en-US" dirty="0"/>
            </a:br>
            <a:endParaRPr lang="zh-CN" altLang="en-US" dirty="0"/>
          </a:p>
        </p:txBody>
      </p:sp>
    </p:spTree>
    <p:extLst>
      <p:ext uri="{BB962C8B-B14F-4D97-AF65-F5344CB8AC3E}">
        <p14:creationId xmlns:p14="http://schemas.microsoft.com/office/powerpoint/2010/main" val="535912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27BFE19-46B8-444C-851C-80CE8CA5DF13}"/>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74B70CF2-AC39-3845-A489-A8B02A342828}"/>
              </a:ext>
            </a:extLst>
          </p:cNvPr>
          <p:cNvSpPr>
            <a:spLocks noGrp="1"/>
          </p:cNvSpPr>
          <p:nvPr>
            <p:ph sz="half" idx="1"/>
          </p:nvPr>
        </p:nvSpPr>
        <p:spPr/>
        <p:txBody>
          <a:bodyPr/>
          <a:lstStyle/>
          <a:p>
            <a:r>
              <a:rPr lang="zh-CN" altLang="en-US" dirty="0"/>
              <a:t>硬件定义软件，还是软件定义硬件？</a:t>
            </a:r>
          </a:p>
        </p:txBody>
      </p:sp>
      <p:pic>
        <p:nvPicPr>
          <p:cNvPr id="7" name="图片 6">
            <a:extLst>
              <a:ext uri="{FF2B5EF4-FFF2-40B4-BE49-F238E27FC236}">
                <a16:creationId xmlns:a16="http://schemas.microsoft.com/office/drawing/2014/main" id="{2A872475-4291-D344-9782-D917661A62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pic>
        <p:nvPicPr>
          <p:cNvPr id="2" name="图片 1">
            <a:extLst>
              <a:ext uri="{FF2B5EF4-FFF2-40B4-BE49-F238E27FC236}">
                <a16:creationId xmlns:a16="http://schemas.microsoft.com/office/drawing/2014/main" id="{C7096A68-CC7C-EE47-BA78-0A01667BCE35}"/>
              </a:ext>
            </a:extLst>
          </p:cNvPr>
          <p:cNvPicPr>
            <a:picLocks noChangeAspect="1"/>
          </p:cNvPicPr>
          <p:nvPr/>
        </p:nvPicPr>
        <p:blipFill>
          <a:blip r:embed="rId3"/>
          <a:stretch>
            <a:fillRect/>
          </a:stretch>
        </p:blipFill>
        <p:spPr>
          <a:xfrm>
            <a:off x="769789" y="2708920"/>
            <a:ext cx="5486400" cy="3225800"/>
          </a:xfrm>
          <a:prstGeom prst="rect">
            <a:avLst/>
          </a:prstGeom>
        </p:spPr>
      </p:pic>
    </p:spTree>
    <p:extLst>
      <p:ext uri="{BB962C8B-B14F-4D97-AF65-F5344CB8AC3E}">
        <p14:creationId xmlns:p14="http://schemas.microsoft.com/office/powerpoint/2010/main" val="308337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76B5DDC-F46F-4245-99EC-B3C1A5485EED}"/>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4756F1E6-1371-C34A-999C-0D2BA994B818}"/>
              </a:ext>
            </a:extLst>
          </p:cNvPr>
          <p:cNvSpPr>
            <a:spLocks noGrp="1"/>
          </p:cNvSpPr>
          <p:nvPr>
            <p:ph sz="half" idx="1"/>
          </p:nvPr>
        </p:nvSpPr>
        <p:spPr/>
        <p:txBody>
          <a:bodyPr/>
          <a:lstStyle/>
          <a:p>
            <a:r>
              <a:rPr lang="zh-CN" altLang="en-US" dirty="0"/>
              <a:t>硬件定义软件，还是软件定义硬件，跟系统复杂度是休戚相关的。</a:t>
            </a:r>
          </a:p>
          <a:p>
            <a:r>
              <a:rPr lang="zh-CN" altLang="en-US" dirty="0"/>
              <a:t>系统复杂度较小，迭代较慢。可以快速设计优化的系统软硬件划分，先硬件开发，然后开始系统层和应用层的软件开发。</a:t>
            </a:r>
          </a:p>
          <a:p>
            <a:r>
              <a:rPr lang="zh-CN" altLang="en-US" dirty="0"/>
              <a:t>量变引起质变，随着系统复杂度上升，系统迭代快，直接实现一个完全优化的设计难度很大。系统实现变成了演进式：</a:t>
            </a:r>
          </a:p>
          <a:p>
            <a:r>
              <a:rPr lang="zh-CN" altLang="en-US" dirty="0"/>
              <a:t>前期系统不够稳定，算法和业务逻辑在快速迭代，需要快速实现想法。这样，基于</a:t>
            </a:r>
            <a:r>
              <a:rPr lang="en-US" altLang="zh-CN" dirty="0"/>
              <a:t>CPU</a:t>
            </a:r>
            <a:r>
              <a:rPr lang="zh-CN" altLang="en-US" dirty="0"/>
              <a:t>的软件实现就比较合适；</a:t>
            </a:r>
          </a:p>
          <a:p>
            <a:r>
              <a:rPr lang="zh-CN" altLang="en-US" dirty="0"/>
              <a:t>随着系统发展，算法和业务逻辑逐渐稳定，后续逐步优化到</a:t>
            </a:r>
            <a:r>
              <a:rPr lang="en-US" altLang="zh-CN" dirty="0"/>
              <a:t>GPU</a:t>
            </a:r>
            <a:r>
              <a:rPr lang="zh-CN" altLang="en-US" dirty="0"/>
              <a:t>、</a:t>
            </a:r>
            <a:r>
              <a:rPr lang="en-US" altLang="zh-CN" dirty="0"/>
              <a:t>DSA</a:t>
            </a:r>
            <a:r>
              <a:rPr lang="zh-CN" altLang="en-US" dirty="0"/>
              <a:t>等硬件加速来持续优化性能。</a:t>
            </a:r>
          </a:p>
          <a:p>
            <a:r>
              <a:rPr lang="zh-CN" altLang="en-US" dirty="0"/>
              <a:t>硬件定义还是软件定义？本质上是系统定义。系统的复杂度过高，实现难以一次到位，于是系统的实现，变成了持续优化和迭代的过程。</a:t>
            </a:r>
          </a:p>
          <a:p>
            <a:br>
              <a:rPr lang="zh-CN" altLang="en-US" dirty="0"/>
            </a:br>
            <a:endParaRPr lang="zh-CN" altLang="en-US" dirty="0"/>
          </a:p>
        </p:txBody>
      </p:sp>
    </p:spTree>
    <p:extLst>
      <p:ext uri="{BB962C8B-B14F-4D97-AF65-F5344CB8AC3E}">
        <p14:creationId xmlns:p14="http://schemas.microsoft.com/office/powerpoint/2010/main" val="3221405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0CEBF2-FF74-2242-87B0-4879BF1AC6FC}"/>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D90D62EF-91CD-B741-B4EA-BEAA13C799FF}"/>
              </a:ext>
            </a:extLst>
          </p:cNvPr>
          <p:cNvSpPr>
            <a:spLocks noGrp="1"/>
          </p:cNvSpPr>
          <p:nvPr>
            <p:ph sz="half" idx="1"/>
          </p:nvPr>
        </p:nvSpPr>
        <p:spPr/>
        <p:txBody>
          <a:bodyPr/>
          <a:lstStyle/>
          <a:p>
            <a:r>
              <a:rPr lang="zh-CN" altLang="en-US" dirty="0"/>
              <a:t>评价标准：系统的业务逻辑由谁决定；软件和硬件的交互接口（架构）由谁决定。</a:t>
            </a:r>
          </a:p>
          <a:p>
            <a:r>
              <a:rPr lang="zh-CN" altLang="en-US" dirty="0"/>
              <a:t>“硬件定义软件”定义为：系统的业务逻辑以硬件实现为主，软件实现为辅；软件依赖于硬件提供的接口构建。</a:t>
            </a:r>
          </a:p>
          <a:p>
            <a:r>
              <a:rPr lang="zh-CN" altLang="en-US" dirty="0"/>
              <a:t>“软件定义硬件”定义为：当一个系统的业务逻辑以软件实现为主，硬件实现为辅；或者硬件引擎是软件可编程的，硬件引擎按照软件编程的逻辑执行操作；硬件依赖于软件提供的接口构建。</a:t>
            </a:r>
          </a:p>
          <a:p>
            <a:endParaRPr lang="zh-CN" altLang="en-US" dirty="0"/>
          </a:p>
        </p:txBody>
      </p:sp>
      <p:pic>
        <p:nvPicPr>
          <p:cNvPr id="5" name="图片 4">
            <a:extLst>
              <a:ext uri="{FF2B5EF4-FFF2-40B4-BE49-F238E27FC236}">
                <a16:creationId xmlns:a16="http://schemas.microsoft.com/office/drawing/2014/main" id="{CF53D8A4-D8C5-A044-AC29-3B2A1A1BB4E0}"/>
              </a:ext>
            </a:extLst>
          </p:cNvPr>
          <p:cNvPicPr>
            <a:picLocks noChangeAspect="1"/>
          </p:cNvPicPr>
          <p:nvPr/>
        </p:nvPicPr>
        <p:blipFill>
          <a:blip r:embed="rId2"/>
          <a:stretch>
            <a:fillRect/>
          </a:stretch>
        </p:blipFill>
        <p:spPr>
          <a:xfrm>
            <a:off x="5942050" y="1946148"/>
            <a:ext cx="3365500" cy="3416300"/>
          </a:xfrm>
          <a:prstGeom prst="rect">
            <a:avLst/>
          </a:prstGeom>
        </p:spPr>
      </p:pic>
    </p:spTree>
    <p:extLst>
      <p:ext uri="{BB962C8B-B14F-4D97-AF65-F5344CB8AC3E}">
        <p14:creationId xmlns:p14="http://schemas.microsoft.com/office/powerpoint/2010/main" val="343636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4EF816-B761-2045-9874-F20A7E3BDB79}"/>
              </a:ext>
            </a:extLst>
          </p:cNvPr>
          <p:cNvSpPr>
            <a:spLocks noGrp="1"/>
          </p:cNvSpPr>
          <p:nvPr>
            <p:ph type="title"/>
          </p:nvPr>
        </p:nvSpPr>
        <p:spPr/>
        <p:txBody>
          <a:bodyPr/>
          <a:lstStyle/>
          <a:p>
            <a:r>
              <a:rPr lang="en-US" altLang="zh-CN" dirty="0"/>
              <a:t>Summary</a:t>
            </a:r>
            <a:r>
              <a:rPr lang="zh-CN" altLang="en-US" dirty="0"/>
              <a:t>：软硬件共同定义，超异构开放生态</a:t>
            </a:r>
            <a:br>
              <a:rPr lang="zh-CN" altLang="en-US" b="0" dirty="0"/>
            </a:br>
            <a:endParaRPr lang="zh-CN" altLang="en-US" dirty="0"/>
          </a:p>
        </p:txBody>
      </p:sp>
      <p:sp>
        <p:nvSpPr>
          <p:cNvPr id="6" name="内容占位符 5">
            <a:extLst>
              <a:ext uri="{FF2B5EF4-FFF2-40B4-BE49-F238E27FC236}">
                <a16:creationId xmlns:a16="http://schemas.microsoft.com/office/drawing/2014/main" id="{03A2048F-6808-9F49-B327-D64495AE45F8}"/>
              </a:ext>
            </a:extLst>
          </p:cNvPr>
          <p:cNvSpPr>
            <a:spLocks noGrp="1"/>
          </p:cNvSpPr>
          <p:nvPr>
            <p:ph sz="half" idx="1"/>
          </p:nvPr>
        </p:nvSpPr>
        <p:spPr/>
        <p:txBody>
          <a:bodyPr/>
          <a:lstStyle/>
          <a:p>
            <a:r>
              <a:rPr lang="zh-CN" altLang="en-US" dirty="0"/>
              <a:t>软件原生支持硬件加速：</a:t>
            </a:r>
          </a:p>
          <a:p>
            <a:r>
              <a:rPr lang="zh-CN" altLang="en-US" dirty="0"/>
              <a:t>软件架构调整，控制面和计算</a:t>
            </a:r>
            <a:r>
              <a:rPr lang="en-US" altLang="zh-CN" dirty="0"/>
              <a:t>/</a:t>
            </a:r>
            <a:r>
              <a:rPr lang="zh-CN" altLang="en-US" dirty="0"/>
              <a:t>数据面分开；</a:t>
            </a:r>
          </a:p>
          <a:p>
            <a:r>
              <a:rPr lang="zh-CN" altLang="en-US" dirty="0"/>
              <a:t>控制面和计算</a:t>
            </a:r>
            <a:r>
              <a:rPr lang="en-US" altLang="zh-CN" dirty="0"/>
              <a:t>/</a:t>
            </a:r>
            <a:r>
              <a:rPr lang="zh-CN" altLang="en-US" dirty="0"/>
              <a:t>数据面接口标准化；</a:t>
            </a:r>
          </a:p>
          <a:p>
            <a:r>
              <a:rPr lang="zh-CN" altLang="en-US" dirty="0"/>
              <a:t>硬件加速资源的发现能力，自适应选择软件计算</a:t>
            </a:r>
            <a:r>
              <a:rPr lang="en-US" altLang="zh-CN" dirty="0"/>
              <a:t>/</a:t>
            </a:r>
            <a:r>
              <a:rPr lang="zh-CN" altLang="en-US" dirty="0"/>
              <a:t>数据面或硬件计算</a:t>
            </a:r>
            <a:r>
              <a:rPr lang="en-US" altLang="zh-CN" dirty="0"/>
              <a:t>/</a:t>
            </a:r>
            <a:r>
              <a:rPr lang="zh-CN" altLang="en-US" dirty="0"/>
              <a:t>数据面。</a:t>
            </a:r>
          </a:p>
          <a:p>
            <a:r>
              <a:rPr lang="zh-CN" altLang="en-US" dirty="0"/>
              <a:t>数据的输入，可以来源于软件，也可以来源于硬件；</a:t>
            </a:r>
          </a:p>
          <a:p>
            <a:r>
              <a:rPr lang="zh-CN" altLang="en-US" dirty="0"/>
              <a:t>数据的输出，可以去向软件，也可以去向硬件。</a:t>
            </a:r>
          </a:p>
        </p:txBody>
      </p:sp>
      <p:pic>
        <p:nvPicPr>
          <p:cNvPr id="7" name="图片 6">
            <a:extLst>
              <a:ext uri="{FF2B5EF4-FFF2-40B4-BE49-F238E27FC236}">
                <a16:creationId xmlns:a16="http://schemas.microsoft.com/office/drawing/2014/main" id="{AAA35059-ADEF-E947-A330-404A517003FB}"/>
              </a:ext>
            </a:extLst>
          </p:cNvPr>
          <p:cNvPicPr>
            <a:picLocks noChangeAspect="1"/>
          </p:cNvPicPr>
          <p:nvPr/>
        </p:nvPicPr>
        <p:blipFill>
          <a:blip r:embed="rId2"/>
          <a:stretch>
            <a:fillRect/>
          </a:stretch>
        </p:blipFill>
        <p:spPr>
          <a:xfrm>
            <a:off x="6314405" y="3819557"/>
            <a:ext cx="5486400" cy="2311400"/>
          </a:xfrm>
          <a:prstGeom prst="rect">
            <a:avLst/>
          </a:prstGeom>
        </p:spPr>
      </p:pic>
    </p:spTree>
    <p:extLst>
      <p:ext uri="{BB962C8B-B14F-4D97-AF65-F5344CB8AC3E}">
        <p14:creationId xmlns:p14="http://schemas.microsoft.com/office/powerpoint/2010/main" val="321206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F01E1A-1FBD-3247-87A4-E905D1232DA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A23B13C-D6B1-CB4C-B92D-A471E12EE11F}"/>
              </a:ext>
            </a:extLst>
          </p:cNvPr>
          <p:cNvSpPr>
            <a:spLocks noGrp="1"/>
          </p:cNvSpPr>
          <p:nvPr>
            <p:ph sz="half" idx="1"/>
          </p:nvPr>
        </p:nvSpPr>
        <p:spPr/>
        <p:txBody>
          <a:bodyPr/>
          <a:lstStyle/>
          <a:p>
            <a:r>
              <a:rPr lang="zh-CN" altLang="en-US" dirty="0"/>
              <a:t>完全可编程，不是</a:t>
            </a:r>
            <a:r>
              <a:rPr lang="en-US" altLang="zh-CN" dirty="0"/>
              <a:t>CPU</a:t>
            </a:r>
            <a:r>
              <a:rPr lang="zh-CN" altLang="en-US" dirty="0"/>
              <a:t>可编程，而是在极致优化性能基础之上的可编程。完全可编程是分层的可编程体系：</a:t>
            </a:r>
          </a:p>
          <a:p>
            <a:r>
              <a:rPr lang="zh-CN" altLang="en-US" dirty="0"/>
              <a:t>基础设施层可编程。基础设施层</a:t>
            </a:r>
            <a:r>
              <a:rPr lang="en-US" altLang="zh-CN" dirty="0"/>
              <a:t>Workload</a:t>
            </a:r>
            <a:r>
              <a:rPr lang="zh-CN" altLang="en-US" dirty="0"/>
              <a:t>不经常变化，可以采用</a:t>
            </a:r>
            <a:r>
              <a:rPr lang="en-US" altLang="zh-CN" dirty="0"/>
              <a:t>DSA</a:t>
            </a:r>
            <a:r>
              <a:rPr lang="zh-CN" altLang="en-US" dirty="0"/>
              <a:t>架构。</a:t>
            </a:r>
          </a:p>
          <a:p>
            <a:r>
              <a:rPr lang="zh-CN" altLang="en-US" dirty="0"/>
              <a:t>弹性应用可编程。支持主流</a:t>
            </a:r>
            <a:r>
              <a:rPr lang="en-US" altLang="zh-CN" dirty="0"/>
              <a:t>GPU</a:t>
            </a:r>
            <a:r>
              <a:rPr lang="zh-CN" altLang="en-US" dirty="0"/>
              <a:t>编程方式，可以把常见应用通过</a:t>
            </a:r>
            <a:r>
              <a:rPr lang="en-US" altLang="zh-CN" dirty="0"/>
              <a:t>DSA</a:t>
            </a:r>
            <a:r>
              <a:rPr lang="zh-CN" altLang="en-US" dirty="0"/>
              <a:t>，实现更高效率的加速。</a:t>
            </a:r>
          </a:p>
          <a:p>
            <a:r>
              <a:rPr lang="zh-CN" altLang="en-US" dirty="0"/>
              <a:t>应用可编程。应用不确定性最大，仍然运行在</a:t>
            </a:r>
            <a:r>
              <a:rPr lang="en-US" altLang="zh-CN" dirty="0"/>
              <a:t>CPU</a:t>
            </a:r>
            <a:r>
              <a:rPr lang="zh-CN" altLang="en-US" dirty="0"/>
              <a:t>。同时，</a:t>
            </a:r>
            <a:r>
              <a:rPr lang="en-US" altLang="zh-CN" dirty="0"/>
              <a:t>CPU</a:t>
            </a:r>
            <a:r>
              <a:rPr lang="zh-CN" altLang="en-US" dirty="0"/>
              <a:t>负责兜底，所有其他不适合加速或没有加速引擎的任务都在</a:t>
            </a:r>
            <a:r>
              <a:rPr lang="en-US" altLang="zh-CN" dirty="0"/>
              <a:t>CPU</a:t>
            </a:r>
            <a:r>
              <a:rPr lang="zh-CN" altLang="en-US" dirty="0"/>
              <a:t>运行。</a:t>
            </a:r>
          </a:p>
          <a:p>
            <a:r>
              <a:rPr lang="zh-CN" altLang="en-US" dirty="0"/>
              <a:t>实现完全可编程的同时，性能数量级的提升：</a:t>
            </a:r>
          </a:p>
          <a:p>
            <a:r>
              <a:rPr lang="zh-CN" altLang="en-US" dirty="0"/>
              <a:t>从整个系统看，绝大部分是</a:t>
            </a:r>
            <a:r>
              <a:rPr lang="en-US" altLang="zh-CN" dirty="0"/>
              <a:t>DSA</a:t>
            </a:r>
            <a:r>
              <a:rPr lang="zh-CN" altLang="en-US" dirty="0"/>
              <a:t>加速的，因此系统的性能效率接近于</a:t>
            </a:r>
            <a:r>
              <a:rPr lang="en-US" altLang="zh-CN" dirty="0"/>
              <a:t>DSA</a:t>
            </a:r>
            <a:r>
              <a:rPr lang="zh-CN" altLang="en-US" dirty="0"/>
              <a:t>；</a:t>
            </a:r>
          </a:p>
          <a:p>
            <a:r>
              <a:rPr lang="en-US" altLang="zh-CN" dirty="0"/>
              <a:t>Chiplet+</a:t>
            </a:r>
            <a:r>
              <a:rPr lang="zh-CN" altLang="en-US" dirty="0"/>
              <a:t>超异构，系统规模数量级提升，系统性能数量级提升；</a:t>
            </a:r>
          </a:p>
          <a:p>
            <a:r>
              <a:rPr lang="zh-CN" altLang="en-US" dirty="0"/>
              <a:t>从用户角度，应用运行在</a:t>
            </a:r>
            <a:r>
              <a:rPr lang="en-US" altLang="zh-CN" dirty="0"/>
              <a:t>CPU</a:t>
            </a:r>
            <a:r>
              <a:rPr lang="zh-CN" altLang="en-US" dirty="0"/>
              <a:t>，用户体验到的是</a:t>
            </a:r>
            <a:r>
              <a:rPr lang="en-US" altLang="zh-CN" dirty="0"/>
              <a:t>100%</a:t>
            </a:r>
            <a:r>
              <a:rPr lang="zh-CN" altLang="en-US" dirty="0"/>
              <a:t>的</a:t>
            </a:r>
            <a:r>
              <a:rPr lang="en-US" altLang="zh-CN" dirty="0"/>
              <a:t>CPU</a:t>
            </a:r>
            <a:r>
              <a:rPr lang="zh-CN" altLang="en-US" dirty="0"/>
              <a:t>可编程。</a:t>
            </a:r>
          </a:p>
          <a:p>
            <a:endParaRPr kumimoji="1" lang="zh-CN" altLang="en-US" dirty="0"/>
          </a:p>
        </p:txBody>
      </p:sp>
      <p:pic>
        <p:nvPicPr>
          <p:cNvPr id="5" name="图片 4">
            <a:extLst>
              <a:ext uri="{FF2B5EF4-FFF2-40B4-BE49-F238E27FC236}">
                <a16:creationId xmlns:a16="http://schemas.microsoft.com/office/drawing/2014/main" id="{DDAE3C1C-011E-A447-A443-981E42528994}"/>
              </a:ext>
            </a:extLst>
          </p:cNvPr>
          <p:cNvPicPr>
            <a:picLocks noChangeAspect="1"/>
          </p:cNvPicPr>
          <p:nvPr/>
        </p:nvPicPr>
        <p:blipFill>
          <a:blip r:embed="rId2"/>
          <a:stretch>
            <a:fillRect/>
          </a:stretch>
        </p:blipFill>
        <p:spPr>
          <a:xfrm>
            <a:off x="7034485" y="3745033"/>
            <a:ext cx="3314700" cy="1993900"/>
          </a:xfrm>
          <a:prstGeom prst="rect">
            <a:avLst/>
          </a:prstGeom>
        </p:spPr>
      </p:pic>
    </p:spTree>
    <p:extLst>
      <p:ext uri="{BB962C8B-B14F-4D97-AF65-F5344CB8AC3E}">
        <p14:creationId xmlns:p14="http://schemas.microsoft.com/office/powerpoint/2010/main" val="302801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204869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533E0E-E8BB-D84F-B603-FAA79413FEB7}"/>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4ED89516-5F23-5E43-81CE-1D4B705E7AD9}"/>
              </a:ext>
            </a:extLst>
          </p:cNvPr>
          <p:cNvSpPr>
            <a:spLocks noGrp="1"/>
          </p:cNvSpPr>
          <p:nvPr>
            <p:ph sz="half" idx="1"/>
          </p:nvPr>
        </p:nvSpPr>
        <p:spPr/>
        <p:txBody>
          <a:bodyPr/>
          <a:lstStyle/>
          <a:p>
            <a:r>
              <a:rPr lang="zh-CN" altLang="en-US" dirty="0"/>
              <a:t>异构的引擎架构越来越多，必须构建高效的、标准的、开放的接口和架构体系，才能构建一致性的宏架构（多种架构组合）平台，才能避免场景覆盖的碎片化。</a:t>
            </a:r>
          </a:p>
          <a:p>
            <a:br>
              <a:rPr lang="zh-CN" altLang="en-US" dirty="0"/>
            </a:br>
            <a:endParaRPr lang="zh-CN" altLang="en-US" dirty="0"/>
          </a:p>
        </p:txBody>
      </p:sp>
      <p:pic>
        <p:nvPicPr>
          <p:cNvPr id="7" name="图片 6">
            <a:extLst>
              <a:ext uri="{FF2B5EF4-FFF2-40B4-BE49-F238E27FC236}">
                <a16:creationId xmlns:a16="http://schemas.microsoft.com/office/drawing/2014/main" id="{FA00180E-44CD-BB4B-9203-0BAED83A8ED3}"/>
              </a:ext>
            </a:extLst>
          </p:cNvPr>
          <p:cNvPicPr>
            <a:picLocks noChangeAspect="1"/>
          </p:cNvPicPr>
          <p:nvPr/>
        </p:nvPicPr>
        <p:blipFill>
          <a:blip r:embed="rId2"/>
          <a:stretch>
            <a:fillRect/>
          </a:stretch>
        </p:blipFill>
        <p:spPr>
          <a:xfrm>
            <a:off x="5882357" y="3079630"/>
            <a:ext cx="5486400" cy="3098800"/>
          </a:xfrm>
          <a:prstGeom prst="rect">
            <a:avLst/>
          </a:prstGeom>
        </p:spPr>
      </p:pic>
    </p:spTree>
    <p:extLst>
      <p:ext uri="{BB962C8B-B14F-4D97-AF65-F5344CB8AC3E}">
        <p14:creationId xmlns:p14="http://schemas.microsoft.com/office/powerpoint/2010/main" val="414312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CFE47-386D-1F4B-9A3A-CD84331AF66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9FDE2E60-6549-1D42-BAD9-8B89AD4C6100}"/>
              </a:ext>
            </a:extLst>
          </p:cNvPr>
          <p:cNvSpPr>
            <a:spLocks noGrp="1"/>
          </p:cNvSpPr>
          <p:nvPr>
            <p:ph sz="half" idx="1"/>
          </p:nvPr>
        </p:nvSpPr>
        <p:spPr/>
        <p:txBody>
          <a:bodyPr/>
          <a:lstStyle/>
          <a:p>
            <a:r>
              <a:rPr lang="zh-CN" altLang="en-US" dirty="0"/>
              <a:t>要想提升算力利用率，就需要把一个个孤岛的计算资源，整合成统一的资源池。</a:t>
            </a:r>
          </a:p>
          <a:p>
            <a:r>
              <a:rPr lang="zh-CN" altLang="en-US" dirty="0"/>
              <a:t>需要通过跨平台融合，实现计算资源池化：</a:t>
            </a:r>
          </a:p>
          <a:p>
            <a:r>
              <a:rPr lang="zh-CN" altLang="en-US" dirty="0"/>
              <a:t>维度一：跨同类型处理器架构。如软件可以跨</a:t>
            </a:r>
            <a:r>
              <a:rPr lang="en-US" altLang="zh-CN" dirty="0"/>
              <a:t>x86</a:t>
            </a:r>
            <a:r>
              <a:rPr lang="zh-CN" altLang="en-US" dirty="0"/>
              <a:t>、</a:t>
            </a:r>
            <a:r>
              <a:rPr lang="en-US" altLang="zh-CN" dirty="0"/>
              <a:t>ARM</a:t>
            </a:r>
            <a:r>
              <a:rPr lang="zh-CN" altLang="en-US" dirty="0"/>
              <a:t>和</a:t>
            </a:r>
            <a:r>
              <a:rPr lang="en-US" altLang="zh-CN" dirty="0"/>
              <a:t>RISC-v CPU</a:t>
            </a:r>
            <a:r>
              <a:rPr lang="zh-CN" altLang="en-US" dirty="0"/>
              <a:t>运行。</a:t>
            </a:r>
          </a:p>
          <a:p>
            <a:r>
              <a:rPr lang="zh-CN" altLang="en-US" dirty="0"/>
              <a:t>维度二：跨不同类型处理器架构。软件需要跨</a:t>
            </a:r>
            <a:r>
              <a:rPr lang="en-US" altLang="zh-CN" dirty="0"/>
              <a:t>CPU</a:t>
            </a:r>
            <a:r>
              <a:rPr lang="zh-CN" altLang="en-US" dirty="0"/>
              <a:t>、</a:t>
            </a:r>
            <a:r>
              <a:rPr lang="en-US" altLang="zh-CN" dirty="0"/>
              <a:t>GPU</a:t>
            </a:r>
            <a:r>
              <a:rPr lang="zh-CN" altLang="en-US" dirty="0"/>
              <a:t>、</a:t>
            </a:r>
            <a:r>
              <a:rPr lang="en-US" altLang="zh-CN" dirty="0"/>
              <a:t>FPGA</a:t>
            </a:r>
            <a:r>
              <a:rPr lang="zh-CN" altLang="en-US" dirty="0"/>
              <a:t>和</a:t>
            </a:r>
            <a:r>
              <a:rPr lang="en-US" altLang="zh-CN" dirty="0"/>
              <a:t>DSA</a:t>
            </a:r>
            <a:r>
              <a:rPr lang="zh-CN" altLang="en-US" dirty="0"/>
              <a:t>等处理器运行。</a:t>
            </a:r>
          </a:p>
          <a:p>
            <a:r>
              <a:rPr lang="zh-CN" altLang="en-US" dirty="0"/>
              <a:t>维度三：跨不同的芯片平台。如软件可以在</a:t>
            </a:r>
            <a:r>
              <a:rPr lang="en-US" altLang="zh-CN" dirty="0"/>
              <a:t>Intel</a:t>
            </a:r>
            <a:r>
              <a:rPr lang="zh-CN" altLang="en-US" dirty="0"/>
              <a:t>、</a:t>
            </a:r>
            <a:r>
              <a:rPr lang="en-US" altLang="zh-CN" dirty="0"/>
              <a:t>NVIDIA</a:t>
            </a:r>
            <a:r>
              <a:rPr lang="zh-CN" altLang="en-US" dirty="0"/>
              <a:t>等不同公司的芯片上运行。</a:t>
            </a:r>
          </a:p>
          <a:p>
            <a:r>
              <a:rPr lang="zh-CN" altLang="en-US" dirty="0"/>
              <a:t>维度四：跨云网边端不同的位置。计算可以根据各种因素的变化，自适应的运行在云网边端最合适的位置。</a:t>
            </a:r>
          </a:p>
          <a:p>
            <a:r>
              <a:rPr lang="zh-CN" altLang="en-US" dirty="0"/>
              <a:t>维度五：跨不同的云网边服务供应商、不同的终端用户、不同的终端设备类型。</a:t>
            </a:r>
          </a:p>
          <a:p>
            <a:r>
              <a:rPr lang="zh-CN" altLang="en-US" dirty="0"/>
              <a:t>超异构时代，必须要形成开放的生态，才能让计算资源形成一个整体，才能满足元宇宙等应用场景对算力数量级提升的要求。</a:t>
            </a:r>
          </a:p>
          <a:p>
            <a:endParaRPr lang="zh-CN" altLang="en-US" dirty="0"/>
          </a:p>
        </p:txBody>
      </p:sp>
      <p:pic>
        <p:nvPicPr>
          <p:cNvPr id="7" name="图片 6">
            <a:extLst>
              <a:ext uri="{FF2B5EF4-FFF2-40B4-BE49-F238E27FC236}">
                <a16:creationId xmlns:a16="http://schemas.microsoft.com/office/drawing/2014/main" id="{C62A21DB-50AF-BA45-BBF8-086513FA20C8}"/>
              </a:ext>
            </a:extLst>
          </p:cNvPr>
          <p:cNvPicPr>
            <a:picLocks noChangeAspect="1"/>
          </p:cNvPicPr>
          <p:nvPr/>
        </p:nvPicPr>
        <p:blipFill>
          <a:blip r:embed="rId2"/>
          <a:stretch>
            <a:fillRect/>
          </a:stretch>
        </p:blipFill>
        <p:spPr>
          <a:xfrm>
            <a:off x="5378301" y="3717032"/>
            <a:ext cx="5486400" cy="2184400"/>
          </a:xfrm>
          <a:prstGeom prst="rect">
            <a:avLst/>
          </a:prstGeom>
        </p:spPr>
      </p:pic>
    </p:spTree>
    <p:extLst>
      <p:ext uri="{BB962C8B-B14F-4D97-AF65-F5344CB8AC3E}">
        <p14:creationId xmlns:p14="http://schemas.microsoft.com/office/powerpoint/2010/main" val="112255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179E2DD-9CB5-0243-9068-C21AA77B809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ED09923C-509A-6448-B45F-494DDD87231B}"/>
              </a:ext>
            </a:extLst>
          </p:cNvPr>
          <p:cNvSpPr>
            <a:spLocks noGrp="1"/>
          </p:cNvSpPr>
          <p:nvPr>
            <p:ph sz="half" idx="1"/>
          </p:nvPr>
        </p:nvSpPr>
        <p:spPr/>
        <p:txBody>
          <a:bodyPr/>
          <a:lstStyle/>
          <a:p>
            <a:r>
              <a:rPr lang="zh-CN" altLang="en-US" dirty="0"/>
              <a:t>首先，是超异构计算架构。</a:t>
            </a:r>
            <a:r>
              <a:rPr lang="en-US" altLang="zh-CN" dirty="0"/>
              <a:t>CPU+GPU+FPGA+DSA</a:t>
            </a:r>
            <a:r>
              <a:rPr lang="zh-CN" altLang="en-US" dirty="0"/>
              <a:t>等多种架构处理引擎组成的超异构计算；实现既要又要：接近</a:t>
            </a:r>
            <a:r>
              <a:rPr lang="en-US" altLang="zh-CN" dirty="0"/>
              <a:t>CPU</a:t>
            </a:r>
            <a:r>
              <a:rPr lang="zh-CN" altLang="en-US" dirty="0"/>
              <a:t>的灵活性，接近</a:t>
            </a:r>
            <a:r>
              <a:rPr lang="en-US" altLang="zh-CN" dirty="0"/>
              <a:t>ASIC</a:t>
            </a:r>
            <a:r>
              <a:rPr lang="zh-CN" altLang="en-US" dirty="0"/>
              <a:t>的性能效率，以及多个数量级提升的性能。</a:t>
            </a:r>
          </a:p>
          <a:p>
            <a:r>
              <a:rPr lang="zh-CN" altLang="en-US" dirty="0"/>
              <a:t>其次，要平台化</a:t>
            </a:r>
            <a:r>
              <a:rPr lang="en-US" altLang="zh-CN" dirty="0"/>
              <a:t>&amp;</a:t>
            </a:r>
            <a:r>
              <a:rPr lang="zh-CN" altLang="en-US" dirty="0"/>
              <a:t>可编程。两个一切：软件定义一切，硬件加速一切；两个完全：完全可软件编程的硬件加速平台，完全由软件编程决定业务逻辑；一个通用：足够的通用性，满足多场景、多用户的需求，满足业务的长期演进。</a:t>
            </a:r>
          </a:p>
          <a:p>
            <a:r>
              <a:rPr lang="zh-CN" altLang="en-US" dirty="0"/>
              <a:t>最后，要标准</a:t>
            </a:r>
            <a:r>
              <a:rPr lang="en-US" altLang="zh-CN" dirty="0"/>
              <a:t>&amp;</a:t>
            </a:r>
            <a:r>
              <a:rPr lang="zh-CN" altLang="en-US" dirty="0"/>
              <a:t>开放。架构</a:t>
            </a:r>
            <a:r>
              <a:rPr lang="en-US" altLang="zh-CN" dirty="0"/>
              <a:t>/</a:t>
            </a:r>
            <a:r>
              <a:rPr lang="zh-CN" altLang="en-US" dirty="0"/>
              <a:t>接口标准、开放，持续演进；拥抱开源开放的生态；支持云原生、云网边端融合；用户无（硬件、框架等）平台依赖。</a:t>
            </a:r>
          </a:p>
          <a:p>
            <a:endParaRPr lang="zh-CN" altLang="en-US" dirty="0"/>
          </a:p>
        </p:txBody>
      </p:sp>
      <p:pic>
        <p:nvPicPr>
          <p:cNvPr id="5" name="图片 4">
            <a:extLst>
              <a:ext uri="{FF2B5EF4-FFF2-40B4-BE49-F238E27FC236}">
                <a16:creationId xmlns:a16="http://schemas.microsoft.com/office/drawing/2014/main" id="{1AE926C0-0FB5-4747-8BD7-7AA4CC8F3DA1}"/>
              </a:ext>
            </a:extLst>
          </p:cNvPr>
          <p:cNvPicPr>
            <a:picLocks noChangeAspect="1"/>
          </p:cNvPicPr>
          <p:nvPr/>
        </p:nvPicPr>
        <p:blipFill>
          <a:blip r:embed="rId2"/>
          <a:stretch>
            <a:fillRect/>
          </a:stretch>
        </p:blipFill>
        <p:spPr>
          <a:xfrm>
            <a:off x="4047331" y="2209800"/>
            <a:ext cx="4102100" cy="2438400"/>
          </a:xfrm>
          <a:prstGeom prst="rect">
            <a:avLst/>
          </a:prstGeom>
        </p:spPr>
      </p:pic>
    </p:spTree>
    <p:extLst>
      <p:ext uri="{BB962C8B-B14F-4D97-AF65-F5344CB8AC3E}">
        <p14:creationId xmlns:p14="http://schemas.microsoft.com/office/powerpoint/2010/main" val="380991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latin typeface="Gill Sans MT" panose="020B0502020104020203" pitchFamily="34" charset="0"/>
              </a:rPr>
              <a:t>https://</a:t>
            </a:r>
            <a:r>
              <a:rPr kumimoji="1" lang="en-US" altLang="zh-CN" sz="1400" u="sng" dirty="0" err="1">
                <a:latin typeface="Gill Sans MT" panose="020B0502020104020203" pitchFamily="34" charset="0"/>
              </a:rPr>
              <a:t>www.youtube.com</a:t>
            </a:r>
            <a:r>
              <a:rPr kumimoji="1" lang="en-US" altLang="zh-CN" sz="1400" u="sng" dirty="0">
                <a:latin typeface="Gill Sans MT" panose="020B0502020104020203" pitchFamily="34" charset="0"/>
              </a:rPr>
              <a:t>/</a:t>
            </a:r>
            <a:r>
              <a:rPr kumimoji="1" lang="en-US" altLang="zh-CN" sz="1400" u="sng" dirty="0" err="1">
                <a:latin typeface="Gill Sans MT" panose="020B0502020104020203" pitchFamily="34" charset="0"/>
              </a:rPr>
              <a:t>watch?v</a:t>
            </a:r>
            <a:r>
              <a:rPr kumimoji="1" lang="en-US" altLang="zh-CN" sz="1400" u="sng" dirty="0">
                <a:latin typeface="Gill Sans MT" panose="020B0502020104020203" pitchFamily="34" charset="0"/>
              </a:rPr>
              <a:t>=kFT54hO1X8M </a:t>
            </a:r>
          </a:p>
          <a:p>
            <a:pPr marL="457200" indent="-457200">
              <a:buSzPct val="100000"/>
              <a:buFont typeface="+mj-lt"/>
              <a:buAutoNum type="arabicPeriod"/>
            </a:pPr>
            <a:r>
              <a:rPr kumimoji="1" lang="en-US" altLang="zh-CN" sz="1400" u="sng" dirty="0">
                <a:latin typeface="Gill Sans MT" panose="020B0502020104020203" pitchFamily="34" charset="0"/>
                <a:hlinkClick r:id="rId2"/>
              </a:rPr>
              <a:t>https://www.youtube.com/watch?v=4HgShra-KnY</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3"/>
              </a:rPr>
              <a:t>https://www.youtube.com/watch?v=NJVcsvQ30AQ&amp;t=369s</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4"/>
              </a:rPr>
              <a:t>https://www.nextbigfuture.com/2021/03/nvidia-drive-uses-1000-watts-but-tesla-hw3-fsd-chip-uses-36-watts.html</a:t>
            </a:r>
            <a:endParaRPr kumimoji="1" lang="en-US" altLang="zh-CN" sz="1400" u="sng" dirty="0">
              <a:latin typeface="Gill Sans MT" panose="020B0502020104020203" pitchFamily="34" charset="0"/>
            </a:endParaRPr>
          </a:p>
          <a:p>
            <a:pPr marL="457200" indent="-457200">
              <a:buSzPct val="100000"/>
              <a:buFont typeface="+mj-lt"/>
              <a:buAutoNum type="arabicPeriod"/>
            </a:pPr>
            <a:r>
              <a:rPr kumimoji="1" lang="en-US" altLang="zh-CN" sz="1400" u="sng" dirty="0">
                <a:latin typeface="Gill Sans MT" panose="020B0502020104020203" pitchFamily="34" charset="0"/>
                <a:hlinkClick r:id="rId5"/>
              </a:rPr>
              <a:t>https://en.wikichip.org/wiki/tesla_(car_company)/fsd_chip</a:t>
            </a:r>
            <a:endParaRPr kumimoji="1" lang="en-US" altLang="zh-CN" sz="1400" u="sng" dirty="0">
              <a:latin typeface="Gill Sans MT" panose="020B0502020104020203" pitchFamily="34" charset="0"/>
            </a:endParaRPr>
          </a:p>
          <a:p>
            <a:pPr marL="457200" indent="-457200">
              <a:buSzPct val="100000"/>
              <a:buFont typeface="+mj-lt"/>
              <a:buAutoNum type="arabicPeriod"/>
            </a:pPr>
            <a:endParaRPr kumimoji="1" lang="zh-CN" altLang="en-US" sz="1400" u="sng" dirty="0">
              <a:latin typeface="Gill Sans MT" panose="020B0502020104020203" pitchFamily="34" charset="0"/>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EF4824E-F327-3A45-8463-373F8BED3DFB}"/>
              </a:ext>
            </a:extLst>
          </p:cNvPr>
          <p:cNvPicPr>
            <a:picLocks noChangeAspect="1"/>
          </p:cNvPicPr>
          <p:nvPr/>
        </p:nvPicPr>
        <p:blipFill>
          <a:blip r:embed="rId2"/>
          <a:stretch>
            <a:fillRect/>
          </a:stretch>
        </p:blipFill>
        <p:spPr>
          <a:xfrm>
            <a:off x="2288381" y="609600"/>
            <a:ext cx="7620000" cy="5638800"/>
          </a:xfrm>
          <a:prstGeom prst="rect">
            <a:avLst/>
          </a:prstGeom>
        </p:spPr>
      </p:pic>
    </p:spTree>
    <p:extLst>
      <p:ext uri="{BB962C8B-B14F-4D97-AF65-F5344CB8AC3E}">
        <p14:creationId xmlns:p14="http://schemas.microsoft.com/office/powerpoint/2010/main" val="4027354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en-US" altLang="zh-CN" sz="9600" dirty="0"/>
              <a:t>AI</a:t>
            </a:r>
            <a:r>
              <a:rPr lang="zh-CN" altLang="en-US" sz="9600" dirty="0"/>
              <a:t> 芯片发展</a:t>
            </a:r>
          </a:p>
        </p:txBody>
      </p:sp>
    </p:spTree>
    <p:extLst>
      <p:ext uri="{BB962C8B-B14F-4D97-AF65-F5344CB8AC3E}">
        <p14:creationId xmlns:p14="http://schemas.microsoft.com/office/powerpoint/2010/main" val="3477826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CBABD-840D-9142-A585-2C30DAD21635}"/>
              </a:ext>
            </a:extLst>
          </p:cNvPr>
          <p:cNvSpPr>
            <a:spLocks noGrp="1"/>
          </p:cNvSpPr>
          <p:nvPr>
            <p:ph type="title"/>
          </p:nvPr>
        </p:nvSpPr>
        <p:spPr/>
        <p:txBody>
          <a:bodyPr/>
          <a:lstStyle/>
          <a:p>
            <a:r>
              <a:rPr lang="en-US" altLang="zh-CN" dirty="0"/>
              <a:t>AI</a:t>
            </a:r>
            <a:r>
              <a:rPr lang="zh-CN" altLang="en-US" dirty="0"/>
              <a:t>芯片算力三阶段</a:t>
            </a:r>
            <a:endParaRPr kumimoji="1" lang="zh-CN" altLang="en-US" dirty="0"/>
          </a:p>
        </p:txBody>
      </p:sp>
      <p:sp>
        <p:nvSpPr>
          <p:cNvPr id="6" name="内容占位符 5">
            <a:extLst>
              <a:ext uri="{FF2B5EF4-FFF2-40B4-BE49-F238E27FC236}">
                <a16:creationId xmlns:a16="http://schemas.microsoft.com/office/drawing/2014/main" id="{42B37ACD-DA34-0146-819B-A898BB409B63}"/>
              </a:ext>
            </a:extLst>
          </p:cNvPr>
          <p:cNvSpPr>
            <a:spLocks noGrp="1"/>
          </p:cNvSpPr>
          <p:nvPr>
            <p:ph sz="half" idx="1"/>
          </p:nvPr>
        </p:nvSpPr>
        <p:spPr/>
        <p:txBody>
          <a:bodyPr/>
          <a:lstStyle/>
          <a:p>
            <a:pPr marL="457200" indent="-457200">
              <a:buFont typeface="+mj-lt"/>
              <a:buAutoNum type="arabicPeriod"/>
            </a:pPr>
            <a:r>
              <a:rPr lang="zh-CN" altLang="en-US" sz="2400" dirty="0">
                <a:latin typeface="Gill Sans MT" panose="020B0502020104020203" pitchFamily="34" charset="0"/>
              </a:rPr>
              <a:t>第一阶段：芯片算力不足，神经网络没有被受到重视；</a:t>
            </a:r>
          </a:p>
          <a:p>
            <a:pPr marL="457200" indent="-457200">
              <a:buFont typeface="+mj-lt"/>
              <a:buAutoNum type="arabicPeriod"/>
            </a:pPr>
            <a:r>
              <a:rPr lang="zh-CN" altLang="en-US" sz="2400" dirty="0">
                <a:latin typeface="Gill Sans MT" panose="020B0502020104020203" pitchFamily="34" charset="0"/>
              </a:rPr>
              <a:t>第二阶段：</a:t>
            </a:r>
            <a:r>
              <a:rPr lang="en-US" altLang="zh-CN" sz="2400" dirty="0">
                <a:latin typeface="Gill Sans MT" panose="020B0502020104020203" pitchFamily="34" charset="0"/>
              </a:rPr>
              <a:t>CPU</a:t>
            </a:r>
            <a:r>
              <a:rPr lang="zh-CN" altLang="en-US" sz="2400" dirty="0">
                <a:latin typeface="Gill Sans MT" panose="020B0502020104020203" pitchFamily="34" charset="0"/>
              </a:rPr>
              <a:t> 算力大幅提升，但仍然无法满足神经网络增长需求；</a:t>
            </a:r>
          </a:p>
          <a:p>
            <a:pPr marL="457200" indent="-457200">
              <a:buFont typeface="+mj-lt"/>
              <a:buAutoNum type="arabicPeriod"/>
            </a:pPr>
            <a:r>
              <a:rPr lang="zh-CN" altLang="en-US" sz="2400" dirty="0">
                <a:latin typeface="Gill Sans MT" panose="020B0502020104020203" pitchFamily="34" charset="0"/>
              </a:rPr>
              <a:t>第三阶段：</a:t>
            </a:r>
            <a:r>
              <a:rPr lang="en-US" altLang="zh-CN" sz="2400" dirty="0">
                <a:latin typeface="Gill Sans MT" panose="020B0502020104020203" pitchFamily="34" charset="0"/>
              </a:rPr>
              <a:t>GPU</a:t>
            </a:r>
            <a:r>
              <a:rPr lang="zh-CN" altLang="en-US" sz="2400" dirty="0">
                <a:latin typeface="Gill Sans MT" panose="020B0502020104020203" pitchFamily="34" charset="0"/>
              </a:rPr>
              <a:t> 和</a:t>
            </a:r>
            <a:r>
              <a:rPr lang="en-US" altLang="zh-CN" sz="2400" dirty="0">
                <a:latin typeface="Gill Sans MT" panose="020B0502020104020203" pitchFamily="34" charset="0"/>
              </a:rPr>
              <a:t>AI</a:t>
            </a:r>
            <a:r>
              <a:rPr lang="zh-CN" altLang="en-US" sz="2400" dirty="0">
                <a:latin typeface="Gill Sans MT" panose="020B0502020104020203" pitchFamily="34" charset="0"/>
              </a:rPr>
              <a:t>芯片新架构推动人工智能快速落地；</a:t>
            </a:r>
          </a:p>
        </p:txBody>
      </p:sp>
    </p:spTree>
    <p:extLst>
      <p:ext uri="{BB962C8B-B14F-4D97-AF65-F5344CB8AC3E}">
        <p14:creationId xmlns:p14="http://schemas.microsoft.com/office/powerpoint/2010/main" val="238081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CBABD-840D-9142-A585-2C30DAD21635}"/>
              </a:ext>
            </a:extLst>
          </p:cNvPr>
          <p:cNvSpPr>
            <a:spLocks noGrp="1"/>
          </p:cNvSpPr>
          <p:nvPr>
            <p:ph type="title"/>
          </p:nvPr>
        </p:nvSpPr>
        <p:spPr/>
        <p:txBody>
          <a:bodyPr/>
          <a:lstStyle/>
          <a:p>
            <a:r>
              <a:rPr lang="en-US" altLang="zh-CN" dirty="0"/>
              <a:t>AI</a:t>
            </a:r>
            <a:r>
              <a:rPr lang="zh-CN" altLang="en-US" dirty="0"/>
              <a:t>芯片算力三阶段</a:t>
            </a:r>
            <a:endParaRPr kumimoji="1" lang="zh-CN" altLang="en-US" dirty="0"/>
          </a:p>
        </p:txBody>
      </p:sp>
      <p:sp>
        <p:nvSpPr>
          <p:cNvPr id="3" name="内容占位符 2">
            <a:extLst>
              <a:ext uri="{FF2B5EF4-FFF2-40B4-BE49-F238E27FC236}">
                <a16:creationId xmlns:a16="http://schemas.microsoft.com/office/drawing/2014/main" id="{943C817F-5ADF-E246-ADEB-3B2FF7A007B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25D2F8B-704D-C24B-A426-5364CDF8605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1084CC2-D499-6045-B28A-895F8B799297}"/>
              </a:ext>
            </a:extLst>
          </p:cNvPr>
          <p:cNvPicPr>
            <a:picLocks noChangeAspect="1"/>
          </p:cNvPicPr>
          <p:nvPr/>
        </p:nvPicPr>
        <p:blipFill>
          <a:blip r:embed="rId2"/>
          <a:stretch>
            <a:fillRect/>
          </a:stretch>
        </p:blipFill>
        <p:spPr>
          <a:xfrm>
            <a:off x="1666112" y="1188094"/>
            <a:ext cx="8496944" cy="5140651"/>
          </a:xfrm>
          <a:prstGeom prst="rect">
            <a:avLst/>
          </a:prstGeom>
        </p:spPr>
      </p:pic>
    </p:spTree>
    <p:extLst>
      <p:ext uri="{BB962C8B-B14F-4D97-AF65-F5344CB8AC3E}">
        <p14:creationId xmlns:p14="http://schemas.microsoft.com/office/powerpoint/2010/main" val="1851745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AF75A88A-8707-634E-9610-3615365DB3CC}"/>
              </a:ext>
            </a:extLst>
          </p:cNvPr>
          <p:cNvSpPr>
            <a:spLocks noGrp="1"/>
          </p:cNvSpPr>
          <p:nvPr>
            <p:ph type="title"/>
          </p:nvPr>
        </p:nvSpPr>
        <p:spPr>
          <a:xfrm>
            <a:off x="623636" y="679570"/>
            <a:ext cx="10731329" cy="4981678"/>
          </a:xfrm>
        </p:spPr>
        <p:txBody>
          <a:bodyPr/>
          <a:lstStyle/>
          <a:p>
            <a:pPr algn="ctr"/>
            <a:r>
              <a:rPr lang="zh-CN" altLang="en-US" sz="9600" dirty="0">
                <a:latin typeface="Futura Medium" panose="020B0602020204020303" pitchFamily="34" charset="-79"/>
                <a:cs typeface="Futura Medium" panose="020B0602020204020303" pitchFamily="34" charset="-79"/>
              </a:rPr>
              <a:t>异构与超异构场景</a:t>
            </a:r>
          </a:p>
        </p:txBody>
      </p:sp>
    </p:spTree>
    <p:extLst>
      <p:ext uri="{BB962C8B-B14F-4D97-AF65-F5344CB8AC3E}">
        <p14:creationId xmlns:p14="http://schemas.microsoft.com/office/powerpoint/2010/main" val="307469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32039</TotalTime>
  <Words>2505</Words>
  <Application>Microsoft Macintosh PowerPoint</Application>
  <PresentationFormat>自定义</PresentationFormat>
  <Paragraphs>134</Paragraphs>
  <Slides>44</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44</vt:i4>
      </vt:variant>
    </vt:vector>
  </HeadingPairs>
  <TitlesOfParts>
    <vt:vector size="6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计算机架构的新黄金时代</vt:lpstr>
      <vt:lpstr>编译器的黄金时代</vt:lpstr>
      <vt:lpstr>PowerPoint 演示文稿</vt:lpstr>
      <vt:lpstr>AI 芯片发展</vt:lpstr>
      <vt:lpstr>AI芯片算力三阶段</vt:lpstr>
      <vt:lpstr>AI芯片算力三阶段</vt:lpstr>
      <vt:lpstr>异构与超异构场景</vt:lpstr>
      <vt:lpstr>PowerPoint 演示文稿</vt:lpstr>
      <vt:lpstr>特斯拉 HW3 FSD 芯片</vt:lpstr>
      <vt:lpstr>特斯拉 HW3 FSD 芯片</vt:lpstr>
      <vt:lpstr>特斯拉 HW3 FSD 芯片</vt:lpstr>
      <vt:lpstr>计算体系架构 迎来异构</vt:lpstr>
      <vt:lpstr>异构计算的出现</vt:lpstr>
      <vt:lpstr>CPU</vt:lpstr>
      <vt:lpstr>GPU</vt:lpstr>
      <vt:lpstr>AISC</vt:lpstr>
      <vt:lpstr>ASIC</vt:lpstr>
      <vt:lpstr>从CPU到ASIC，架构越来越碎片化</vt:lpstr>
      <vt:lpstr>从CPU到ASIC，架构越来越碎片化</vt:lpstr>
      <vt:lpstr>异构计算的问题</vt:lpstr>
      <vt:lpstr>PowerPoint 演示文稿</vt:lpstr>
      <vt:lpstr>why now ?</vt:lpstr>
      <vt:lpstr>why now ?</vt:lpstr>
      <vt:lpstr>从异构到超异构</vt:lpstr>
      <vt:lpstr>PowerPoint 演示文稿</vt:lpstr>
      <vt:lpstr>PowerPoint 演示文稿</vt:lpstr>
      <vt:lpstr>PowerPoint 演示文稿</vt:lpstr>
      <vt:lpstr>PowerPoint 演示文稿</vt:lpstr>
      <vt:lpstr>超异构 挑战与思考</vt:lpstr>
      <vt:lpstr>PowerPoint 演示文稿</vt:lpstr>
      <vt:lpstr>PowerPoint 演示文稿</vt:lpstr>
      <vt:lpstr>PowerPoint 演示文稿</vt:lpstr>
      <vt:lpstr>PowerPoint 演示文稿</vt:lpstr>
      <vt:lpstr>PowerPoint 演示文稿</vt:lpstr>
      <vt:lpstr>PowerPoint 演示文稿</vt:lpstr>
      <vt:lpstr>Summary：软硬件共同定义，超异构开放生态 </vt:lpstr>
      <vt:lpstr>PowerPoint 演示文稿</vt:lpstr>
      <vt:lpstr>PowerPoint 演示文稿</vt:lpstr>
      <vt:lpstr>PowerPoint 演示文稿</vt:lpstr>
      <vt:lpstr>PowerPoint 演示文稿</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5459</cp:revision>
  <dcterms:created xsi:type="dcterms:W3CDTF">2015-01-14T10:38:57Z</dcterms:created>
  <dcterms:modified xsi:type="dcterms:W3CDTF">2023-03-06T14:42:37Z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